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7"/>
  </p:notesMasterIdLst>
  <p:sldIdLst>
    <p:sldId id="256" r:id="rId2"/>
    <p:sldId id="258" r:id="rId3"/>
    <p:sldId id="275" r:id="rId4"/>
    <p:sldId id="277" r:id="rId5"/>
    <p:sldId id="278" r:id="rId6"/>
    <p:sldId id="295" r:id="rId7"/>
    <p:sldId id="279" r:id="rId8"/>
    <p:sldId id="282" r:id="rId9"/>
    <p:sldId id="283" r:id="rId10"/>
    <p:sldId id="284" r:id="rId11"/>
    <p:sldId id="285" r:id="rId12"/>
    <p:sldId id="288" r:id="rId13"/>
    <p:sldId id="286" r:id="rId14"/>
    <p:sldId id="289" r:id="rId15"/>
    <p:sldId id="276" r:id="rId16"/>
    <p:sldId id="280" r:id="rId17"/>
    <p:sldId id="281" r:id="rId18"/>
    <p:sldId id="296" r:id="rId19"/>
    <p:sldId id="297" r:id="rId20"/>
    <p:sldId id="298" r:id="rId21"/>
    <p:sldId id="300" r:id="rId22"/>
    <p:sldId id="299" r:id="rId23"/>
    <p:sldId id="302" r:id="rId24"/>
    <p:sldId id="301"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47" autoAdjust="0"/>
  </p:normalViewPr>
  <p:slideViewPr>
    <p:cSldViewPr>
      <p:cViewPr>
        <p:scale>
          <a:sx n="80" d="100"/>
          <a:sy n="80" d="100"/>
        </p:scale>
        <p:origin x="-90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Лист1!$B$1</c:f>
              <c:strCache>
                <c:ptCount val="1"/>
                <c:pt idx="0">
                  <c:v>Личные нормы</c:v>
                </c:pt>
              </c:strCache>
            </c:strRef>
          </c:tx>
          <c:invertIfNegative val="0"/>
          <c:cat>
            <c:strRef>
              <c:f>Лист1!$A$2:$A$8</c:f>
              <c:strCache>
                <c:ptCount val="7"/>
                <c:pt idx="0">
                  <c:v>Франция</c:v>
                </c:pt>
                <c:pt idx="1">
                  <c:v>Швейцария</c:v>
                </c:pt>
                <c:pt idx="2">
                  <c:v>Германия</c:v>
                </c:pt>
                <c:pt idx="3">
                  <c:v>Эстония</c:v>
                </c:pt>
                <c:pt idx="4">
                  <c:v>Словения</c:v>
                </c:pt>
                <c:pt idx="5">
                  <c:v>Россия</c:v>
                </c:pt>
                <c:pt idx="6">
                  <c:v>Чешская республика</c:v>
                </c:pt>
              </c:strCache>
            </c:strRef>
          </c:cat>
          <c:val>
            <c:numRef>
              <c:f>Лист1!$B$2:$B$8</c:f>
              <c:numCache>
                <c:formatCode>General</c:formatCode>
                <c:ptCount val="7"/>
                <c:pt idx="0">
                  <c:v>6.95</c:v>
                </c:pt>
                <c:pt idx="1">
                  <c:v>6.85</c:v>
                </c:pt>
                <c:pt idx="2">
                  <c:v>6.6</c:v>
                </c:pt>
                <c:pt idx="3">
                  <c:v>4.3</c:v>
                </c:pt>
                <c:pt idx="4">
                  <c:v>5.4</c:v>
                </c:pt>
                <c:pt idx="5">
                  <c:v>3.75</c:v>
                </c:pt>
                <c:pt idx="6">
                  <c:v>3.4</c:v>
                </c:pt>
              </c:numCache>
            </c:numRef>
          </c:val>
        </c:ser>
        <c:ser>
          <c:idx val="1"/>
          <c:order val="1"/>
          <c:tx>
            <c:strRef>
              <c:f>Лист1!$C$1</c:f>
              <c:strCache>
                <c:ptCount val="1"/>
                <c:pt idx="0">
                  <c:v>Личная эффективность</c:v>
                </c:pt>
              </c:strCache>
            </c:strRef>
          </c:tx>
          <c:invertIfNegative val="0"/>
          <c:cat>
            <c:strRef>
              <c:f>Лист1!$A$2:$A$8</c:f>
              <c:strCache>
                <c:ptCount val="7"/>
                <c:pt idx="0">
                  <c:v>Франция</c:v>
                </c:pt>
                <c:pt idx="1">
                  <c:v>Швейцария</c:v>
                </c:pt>
                <c:pt idx="2">
                  <c:v>Германия</c:v>
                </c:pt>
                <c:pt idx="3">
                  <c:v>Эстония</c:v>
                </c:pt>
                <c:pt idx="4">
                  <c:v>Словения</c:v>
                </c:pt>
                <c:pt idx="5">
                  <c:v>Россия</c:v>
                </c:pt>
                <c:pt idx="6">
                  <c:v>Чешская республика</c:v>
                </c:pt>
              </c:strCache>
            </c:strRef>
          </c:cat>
          <c:val>
            <c:numRef>
              <c:f>Лист1!$C$2:$C$8</c:f>
              <c:numCache>
                <c:formatCode>General</c:formatCode>
                <c:ptCount val="7"/>
                <c:pt idx="0">
                  <c:v>7.3</c:v>
                </c:pt>
                <c:pt idx="1">
                  <c:v>6.8</c:v>
                </c:pt>
                <c:pt idx="2">
                  <c:v>6.4</c:v>
                </c:pt>
                <c:pt idx="3">
                  <c:v>5.45</c:v>
                </c:pt>
                <c:pt idx="4">
                  <c:v>5.8</c:v>
                </c:pt>
                <c:pt idx="5">
                  <c:v>4.5</c:v>
                </c:pt>
                <c:pt idx="6">
                  <c:v>5.3</c:v>
                </c:pt>
              </c:numCache>
            </c:numRef>
          </c:val>
        </c:ser>
        <c:ser>
          <c:idx val="2"/>
          <c:order val="2"/>
          <c:tx>
            <c:strRef>
              <c:f>Лист1!$D$1</c:f>
              <c:strCache>
                <c:ptCount val="1"/>
                <c:pt idx="0">
                  <c:v>Ожидаемый результат</c:v>
                </c:pt>
              </c:strCache>
            </c:strRef>
          </c:tx>
          <c:invertIfNegative val="0"/>
          <c:cat>
            <c:strRef>
              <c:f>Лист1!$A$2:$A$8</c:f>
              <c:strCache>
                <c:ptCount val="7"/>
                <c:pt idx="0">
                  <c:v>Франция</c:v>
                </c:pt>
                <c:pt idx="1">
                  <c:v>Швейцария</c:v>
                </c:pt>
                <c:pt idx="2">
                  <c:v>Германия</c:v>
                </c:pt>
                <c:pt idx="3">
                  <c:v>Эстония</c:v>
                </c:pt>
                <c:pt idx="4">
                  <c:v>Словения</c:v>
                </c:pt>
                <c:pt idx="5">
                  <c:v>Россия</c:v>
                </c:pt>
                <c:pt idx="6">
                  <c:v>Чешская республика</c:v>
                </c:pt>
              </c:strCache>
            </c:strRef>
          </c:cat>
          <c:val>
            <c:numRef>
              <c:f>Лист1!$D$2:$D$8</c:f>
              <c:numCache>
                <c:formatCode>General</c:formatCode>
                <c:ptCount val="7"/>
                <c:pt idx="0">
                  <c:v>4.7</c:v>
                </c:pt>
                <c:pt idx="1">
                  <c:v>4.95</c:v>
                </c:pt>
                <c:pt idx="2">
                  <c:v>4.4000000000000004</c:v>
                </c:pt>
                <c:pt idx="3">
                  <c:v>3.2</c:v>
                </c:pt>
                <c:pt idx="4">
                  <c:v>3.45</c:v>
                </c:pt>
                <c:pt idx="5">
                  <c:v>3.65</c:v>
                </c:pt>
                <c:pt idx="6">
                  <c:v>3.5</c:v>
                </c:pt>
              </c:numCache>
            </c:numRef>
          </c:val>
        </c:ser>
        <c:dLbls>
          <c:showLegendKey val="0"/>
          <c:showVal val="0"/>
          <c:showCatName val="0"/>
          <c:showSerName val="0"/>
          <c:showPercent val="0"/>
          <c:showBubbleSize val="0"/>
        </c:dLbls>
        <c:gapWidth val="150"/>
        <c:axId val="177276800"/>
        <c:axId val="177278336"/>
      </c:barChart>
      <c:catAx>
        <c:axId val="177276800"/>
        <c:scaling>
          <c:orientation val="minMax"/>
        </c:scaling>
        <c:delete val="0"/>
        <c:axPos val="l"/>
        <c:majorTickMark val="out"/>
        <c:minorTickMark val="none"/>
        <c:tickLblPos val="nextTo"/>
        <c:crossAx val="177278336"/>
        <c:crosses val="autoZero"/>
        <c:auto val="1"/>
        <c:lblAlgn val="ctr"/>
        <c:lblOffset val="100"/>
        <c:noMultiLvlLbl val="0"/>
      </c:catAx>
      <c:valAx>
        <c:axId val="177278336"/>
        <c:scaling>
          <c:orientation val="minMax"/>
        </c:scaling>
        <c:delete val="0"/>
        <c:axPos val="b"/>
        <c:majorGridlines/>
        <c:numFmt formatCode="General" sourceLinked="1"/>
        <c:majorTickMark val="out"/>
        <c:minorTickMark val="none"/>
        <c:tickLblPos val="nextTo"/>
        <c:crossAx val="177276800"/>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85F29-2E76-40D0-B7F8-73221FDF6091}" type="datetimeFigureOut">
              <a:rPr lang="ru-RU" smtClean="0"/>
              <a:t>19.05.2021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DFC6A-5FD3-42BF-8221-537668273B30}" type="slidenum">
              <a:rPr lang="ru-RU" smtClean="0"/>
              <a:t>‹#›</a:t>
            </a:fld>
            <a:endParaRPr lang="ru-RU"/>
          </a:p>
        </p:txBody>
      </p:sp>
    </p:spTree>
    <p:extLst>
      <p:ext uri="{BB962C8B-B14F-4D97-AF65-F5344CB8AC3E}">
        <p14:creationId xmlns:p14="http://schemas.microsoft.com/office/powerpoint/2010/main" val="133808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A76A3E-2B02-48E6-8019-EE1652A99DD8}" type="slidenum">
              <a:rPr lang="ru-RU" smtClean="0"/>
              <a:t>2</a:t>
            </a:fld>
            <a:endParaRPr lang="ru-RU"/>
          </a:p>
        </p:txBody>
      </p:sp>
    </p:spTree>
    <p:extLst>
      <p:ext uri="{BB962C8B-B14F-4D97-AF65-F5344CB8AC3E}">
        <p14:creationId xmlns:p14="http://schemas.microsoft.com/office/powerpoint/2010/main" val="112885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BA76A3E-2B02-48E6-8019-EE1652A99DD8}" type="slidenum">
              <a:rPr lang="ru-RU" smtClean="0"/>
              <a:t>3</a:t>
            </a:fld>
            <a:endParaRPr lang="ru-RU"/>
          </a:p>
        </p:txBody>
      </p:sp>
    </p:spTree>
    <p:extLst>
      <p:ext uri="{BB962C8B-B14F-4D97-AF65-F5344CB8AC3E}">
        <p14:creationId xmlns:p14="http://schemas.microsoft.com/office/powerpoint/2010/main" val="300501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Титульный слайд">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AC9411D-A000-4329-B782-67E581B06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0553A40-6626-403B-B3F4-5F8AAA6EC001}"/>
              </a:ext>
            </a:extLst>
          </p:cNvPr>
          <p:cNvSpPr>
            <a:spLocks noGrp="1"/>
          </p:cNvSpPr>
          <p:nvPr>
            <p:ph type="ctrTitle"/>
          </p:nvPr>
        </p:nvSpPr>
        <p:spPr>
          <a:xfrm>
            <a:off x="1322832" y="2168462"/>
            <a:ext cx="7455408" cy="1964626"/>
          </a:xfrm>
        </p:spPr>
        <p:txBody>
          <a:bodyPr anchor="ctr"/>
          <a:lstStyle>
            <a:lvl1pPr algn="l">
              <a:defRPr sz="5400">
                <a:solidFill>
                  <a:srgbClr val="0C4B7E"/>
                </a:solidFill>
                <a:latin typeface="Arial" panose="020B0604020202020204" pitchFamily="34" charset="0"/>
                <a:cs typeface="Arial" panose="020B0604020202020204" pitchFamily="34" charset="0"/>
              </a:defRPr>
            </a:lvl1pPr>
          </a:lstStyle>
          <a:p>
            <a:r>
              <a:rPr lang="ru-RU" smtClean="0"/>
              <a:t>Образец заголовка</a:t>
            </a:r>
            <a:endParaRPr lang="en-GB" dirty="0"/>
          </a:p>
        </p:txBody>
      </p:sp>
      <p:sp>
        <p:nvSpPr>
          <p:cNvPr id="3" name="Подзаголовок 2">
            <a:extLst>
              <a:ext uri="{FF2B5EF4-FFF2-40B4-BE49-F238E27FC236}">
                <a16:creationId xmlns="" xmlns:a16="http://schemas.microsoft.com/office/drawing/2014/main" id="{4CD33375-3CCC-451B-8244-B0426EBEB571}"/>
              </a:ext>
            </a:extLst>
          </p:cNvPr>
          <p:cNvSpPr>
            <a:spLocks noGrp="1"/>
          </p:cNvSpPr>
          <p:nvPr>
            <p:ph type="subTitle" idx="1"/>
          </p:nvPr>
        </p:nvSpPr>
        <p:spPr>
          <a:xfrm>
            <a:off x="1405128" y="4270248"/>
            <a:ext cx="2554224" cy="1695926"/>
          </a:xfrm>
        </p:spPr>
        <p:txBody>
          <a:bodyPr/>
          <a:lstStyle>
            <a:lvl1pPr marL="0" indent="0" algn="l">
              <a:buNone/>
              <a:defRPr sz="1800">
                <a:solidFill>
                  <a:srgbClr val="0C4B7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GB" dirty="0"/>
          </a:p>
        </p:txBody>
      </p:sp>
    </p:spTree>
    <p:extLst>
      <p:ext uri="{BB962C8B-B14F-4D97-AF65-F5344CB8AC3E}">
        <p14:creationId xmlns:p14="http://schemas.microsoft.com/office/powerpoint/2010/main" val="179929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2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969376" y="6407944"/>
            <a:ext cx="2560320" cy="365760"/>
          </a:xfrm>
          <a:prstGeom prst="rect">
            <a:avLst/>
          </a:prstGeom>
        </p:spPr>
        <p:txBody>
          <a:bodyPr/>
          <a:lstStyle>
            <a:extLst/>
          </a:lstStyle>
          <a:p>
            <a:fld id="{A001BEE5-DEAF-43A9-B043-738FEB642D71}" type="datetimeFigureOut">
              <a:rPr lang="ru-RU" smtClean="0"/>
              <a:t>19.05.2021</a:t>
            </a:fld>
            <a:endParaRPr lang="ru-RU"/>
          </a:p>
        </p:txBody>
      </p:sp>
      <p:sp>
        <p:nvSpPr>
          <p:cNvPr id="3" name="Нижний колонтитул 2"/>
          <p:cNvSpPr>
            <a:spLocks noGrp="1"/>
          </p:cNvSpPr>
          <p:nvPr>
            <p:ph type="ftr" sz="quarter" idx="11"/>
          </p:nvPr>
        </p:nvSpPr>
        <p:spPr>
          <a:xfrm>
            <a:off x="5840097" y="6407945"/>
            <a:ext cx="3134241" cy="365125"/>
          </a:xfrm>
          <a:prstGeom prst="rect">
            <a:avLst/>
          </a:prstGeom>
        </p:spPr>
        <p:txBody>
          <a:bodyPr/>
          <a:lstStyle>
            <a:extLst/>
          </a:lstStyle>
          <a:p>
            <a:endParaRPr lang="ru-RU"/>
          </a:p>
        </p:txBody>
      </p:sp>
      <p:sp>
        <p:nvSpPr>
          <p:cNvPr id="4" name="Номер слайда 3"/>
          <p:cNvSpPr>
            <a:spLocks noGrp="1"/>
          </p:cNvSpPr>
          <p:nvPr>
            <p:ph type="sldNum" sz="quarter" idx="12"/>
          </p:nvPr>
        </p:nvSpPr>
        <p:spPr>
          <a:xfrm>
            <a:off x="11529696" y="6407945"/>
            <a:ext cx="487680" cy="365125"/>
          </a:xfrm>
          <a:prstGeom prst="rect">
            <a:avLst/>
          </a:prstGeom>
        </p:spPr>
        <p:txBody>
          <a:bodyPr/>
          <a:lstStyle>
            <a:extLst/>
          </a:lstStyle>
          <a:p>
            <a:fld id="{74FF9C86-04FF-4BB6-B067-71C293197B0B}" type="slidenum">
              <a:rPr lang="ru-RU" smtClean="0"/>
              <a:t>‹#›</a:t>
            </a:fld>
            <a:endParaRPr lang="ru-RU"/>
          </a:p>
        </p:txBody>
      </p:sp>
    </p:spTree>
    <p:extLst>
      <p:ext uri="{BB962C8B-B14F-4D97-AF65-F5344CB8AC3E}">
        <p14:creationId xmlns:p14="http://schemas.microsoft.com/office/powerpoint/2010/main" val="390220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4E7A0B-E89F-4567-BFB2-EFBAE4B1EFDA}"/>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
        <p:nvSpPr>
          <p:cNvPr id="3" name="Объект 2">
            <a:extLst>
              <a:ext uri="{FF2B5EF4-FFF2-40B4-BE49-F238E27FC236}">
                <a16:creationId xmlns="" xmlns:a16="http://schemas.microsoft.com/office/drawing/2014/main" id="{47468F4D-9CF6-41E3-9E28-D5631CECF6F3}"/>
              </a:ext>
            </a:extLst>
          </p:cNvPr>
          <p:cNvSpPr>
            <a:spLocks noGrp="1"/>
          </p:cNvSpPr>
          <p:nvPr>
            <p:ph idx="1"/>
          </p:nvPr>
        </p:nvSpPr>
        <p:spPr>
          <a:xfrm>
            <a:off x="838200" y="1825625"/>
            <a:ext cx="10515600" cy="4351338"/>
          </a:xfrm>
          <a:prstGeom prst="rect">
            <a:avLst/>
          </a:prstGeom>
        </p:spPr>
        <p:txBody>
          <a:bodyPr/>
          <a:lstStyle>
            <a:lvl1pPr>
              <a:buNone/>
              <a:defRPr/>
            </a:lvl1pPr>
          </a:lstStyle>
          <a:p>
            <a:pPr lvl="0"/>
            <a:r>
              <a:rPr lang="ru-RU" smtClean="0"/>
              <a:t>Образец текста</a:t>
            </a:r>
          </a:p>
        </p:txBody>
      </p:sp>
    </p:spTree>
    <p:extLst>
      <p:ext uri="{BB962C8B-B14F-4D97-AF65-F5344CB8AC3E}">
        <p14:creationId xmlns:p14="http://schemas.microsoft.com/office/powerpoint/2010/main" val="97278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FA2436D7-2B5A-4BF0-804C-BFF663D74A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Заголовок 1">
            <a:extLst>
              <a:ext uri="{FF2B5EF4-FFF2-40B4-BE49-F238E27FC236}">
                <a16:creationId xmlns="" xmlns:a16="http://schemas.microsoft.com/office/drawing/2014/main" id="{9022ECFE-0E42-4975-9C77-2C394CED7E0D}"/>
              </a:ext>
            </a:extLst>
          </p:cNvPr>
          <p:cNvSpPr>
            <a:spLocks noGrp="1"/>
          </p:cNvSpPr>
          <p:nvPr>
            <p:ph type="title"/>
          </p:nvPr>
        </p:nvSpPr>
        <p:spPr>
          <a:xfrm>
            <a:off x="831850" y="1170432"/>
            <a:ext cx="10515600" cy="3419031"/>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26238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AE96E86-33D1-4009-BF5E-CAB23B9FDF8F}"/>
              </a:ext>
            </a:extLst>
          </p:cNvPr>
          <p:cNvSpPr>
            <a:spLocks noGrp="1"/>
          </p:cNvSpPr>
          <p:nvPr>
            <p:ph sz="half" idx="1"/>
          </p:nvPr>
        </p:nvSpPr>
        <p:spPr>
          <a:xfrm>
            <a:off x="838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Объект 3">
            <a:extLst>
              <a:ext uri="{FF2B5EF4-FFF2-40B4-BE49-F238E27FC236}">
                <a16:creationId xmlns="" xmlns:a16="http://schemas.microsoft.com/office/drawing/2014/main" id="{94677E34-116E-40E6-8E5C-AA684F8EE077}"/>
              </a:ext>
            </a:extLst>
          </p:cNvPr>
          <p:cNvSpPr>
            <a:spLocks noGrp="1"/>
          </p:cNvSpPr>
          <p:nvPr>
            <p:ph sz="half" idx="2"/>
          </p:nvPr>
        </p:nvSpPr>
        <p:spPr>
          <a:xfrm>
            <a:off x="6172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8" name="Заголовок 1">
            <a:extLst>
              <a:ext uri="{FF2B5EF4-FFF2-40B4-BE49-F238E27FC236}">
                <a16:creationId xmlns="" xmlns:a16="http://schemas.microsoft.com/office/drawing/2014/main" id="{33A60422-FA32-4264-A9E2-1C7B610303D3}"/>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87821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D49825B4-B018-4003-BEFD-26A96EB39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a:extLst>
              <a:ext uri="{FF2B5EF4-FFF2-40B4-BE49-F238E27FC236}">
                <a16:creationId xmlns="" xmlns:a16="http://schemas.microsoft.com/office/drawing/2014/main" id="{169BDA79-E631-4450-B76C-6C9792FCEB89}"/>
              </a:ext>
            </a:extLst>
          </p:cNvPr>
          <p:cNvSpPr>
            <a:spLocks noGrp="1"/>
          </p:cNvSpPr>
          <p:nvPr>
            <p:ph sz="half" idx="2"/>
          </p:nvPr>
        </p:nvSpPr>
        <p:spPr>
          <a:xfrm>
            <a:off x="839788" y="2505075"/>
            <a:ext cx="515778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5" name="Текст 4">
            <a:extLst>
              <a:ext uri="{FF2B5EF4-FFF2-40B4-BE49-F238E27FC236}">
                <a16:creationId xmlns="" xmlns:a16="http://schemas.microsoft.com/office/drawing/2014/main" id="{C54D3EAA-157A-4155-B4F9-12673EF056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a:extLst>
              <a:ext uri="{FF2B5EF4-FFF2-40B4-BE49-F238E27FC236}">
                <a16:creationId xmlns="" xmlns:a16="http://schemas.microsoft.com/office/drawing/2014/main" id="{1037D938-EB4D-4F4A-92EE-88F4A5EF4572}"/>
              </a:ext>
            </a:extLst>
          </p:cNvPr>
          <p:cNvSpPr>
            <a:spLocks noGrp="1"/>
          </p:cNvSpPr>
          <p:nvPr>
            <p:ph sz="quarter" idx="4"/>
          </p:nvPr>
        </p:nvSpPr>
        <p:spPr>
          <a:xfrm>
            <a:off x="6172200" y="2505075"/>
            <a:ext cx="51831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10" name="Заголовок 1">
            <a:extLst>
              <a:ext uri="{FF2B5EF4-FFF2-40B4-BE49-F238E27FC236}">
                <a16:creationId xmlns="" xmlns:a16="http://schemas.microsoft.com/office/drawing/2014/main" id="{F65FF4EC-F2A5-40FD-9FD4-244B2629BB50}"/>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742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Заголовок 1">
            <a:extLst>
              <a:ext uri="{FF2B5EF4-FFF2-40B4-BE49-F238E27FC236}">
                <a16:creationId xmlns="" xmlns:a16="http://schemas.microsoft.com/office/drawing/2014/main" id="{5D3A367B-C31C-44D4-9908-4ED2E301406E}"/>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339832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C6222C2-A595-4CE8-AE0F-578D6BD0FD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4" name="Текст 3">
            <a:extLst>
              <a:ext uri="{FF2B5EF4-FFF2-40B4-BE49-F238E27FC236}">
                <a16:creationId xmlns="" xmlns:a16="http://schemas.microsoft.com/office/drawing/2014/main" id="{519F629C-5D22-4F3C-9BDE-0F1EA8CC8B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Заголовок 1">
            <a:extLst>
              <a:ext uri="{FF2B5EF4-FFF2-40B4-BE49-F238E27FC236}">
                <a16:creationId xmlns="" xmlns:a16="http://schemas.microsoft.com/office/drawing/2014/main" id="{7FC05731-8CC1-4209-A72F-FF5D657BE62C}"/>
              </a:ext>
            </a:extLst>
          </p:cNvPr>
          <p:cNvSpPr>
            <a:spLocks noGrp="1"/>
          </p:cNvSpPr>
          <p:nvPr>
            <p:ph type="title"/>
          </p:nvPr>
        </p:nvSpPr>
        <p:spPr>
          <a:xfrm>
            <a:off x="838200" y="365125"/>
            <a:ext cx="3932237" cy="1692275"/>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200931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3" name="Рисунок 2">
            <a:extLst>
              <a:ext uri="{FF2B5EF4-FFF2-40B4-BE49-F238E27FC236}">
                <a16:creationId xmlns="" xmlns:a16="http://schemas.microsoft.com/office/drawing/2014/main" id="{7C193FD4-347E-4D12-994C-1B1EDD48B64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GB"/>
          </a:p>
        </p:txBody>
      </p:sp>
      <p:sp>
        <p:nvSpPr>
          <p:cNvPr id="4" name="Текст 3">
            <a:extLst>
              <a:ext uri="{FF2B5EF4-FFF2-40B4-BE49-F238E27FC236}">
                <a16:creationId xmlns="" xmlns:a16="http://schemas.microsoft.com/office/drawing/2014/main" id="{1FFAF9BA-59C3-4E87-8380-7590898161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 xmlns:a16="http://schemas.microsoft.com/office/drawing/2014/main" id="{7CDE4FD8-BDC7-4FAE-9FF1-33F8DE5908F3}"/>
              </a:ext>
            </a:extLst>
          </p:cNvPr>
          <p:cNvSpPr>
            <a:spLocks noGrp="1"/>
          </p:cNvSpPr>
          <p:nvPr>
            <p:ph type="dt" sz="half" idx="10"/>
          </p:nvPr>
        </p:nvSpPr>
        <p:spPr>
          <a:xfrm>
            <a:off x="838200" y="6356350"/>
            <a:ext cx="2743200" cy="365125"/>
          </a:xfrm>
          <a:prstGeom prst="rect">
            <a:avLst/>
          </a:prstGeom>
        </p:spPr>
        <p:txBody>
          <a:bodyPr/>
          <a:lstStyle/>
          <a:p>
            <a:fld id="{DA1CB3AD-E846-4392-9F2E-D50681F189F5}" type="datetime1">
              <a:rPr lang="en-GB" smtClean="0"/>
              <a:t>19/05/2021</a:t>
            </a:fld>
            <a:endParaRPr lang="en-GB"/>
          </a:p>
        </p:txBody>
      </p:sp>
      <p:sp>
        <p:nvSpPr>
          <p:cNvPr id="6" name="Нижний колонтитул 5">
            <a:extLst>
              <a:ext uri="{FF2B5EF4-FFF2-40B4-BE49-F238E27FC236}">
                <a16:creationId xmlns="" xmlns:a16="http://schemas.microsoft.com/office/drawing/2014/main" id="{EED61F2A-1EA8-4D94-AA5D-727AFF56485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Номер слайда 6">
            <a:extLst>
              <a:ext uri="{FF2B5EF4-FFF2-40B4-BE49-F238E27FC236}">
                <a16:creationId xmlns="" xmlns:a16="http://schemas.microsoft.com/office/drawing/2014/main" id="{F274B324-E57E-4776-9204-11F2343025CC}"/>
              </a:ext>
            </a:extLst>
          </p:cNvPr>
          <p:cNvSpPr>
            <a:spLocks noGrp="1"/>
          </p:cNvSpPr>
          <p:nvPr>
            <p:ph type="sldNum" sz="quarter" idx="12"/>
          </p:nvPr>
        </p:nvSpPr>
        <p:spPr>
          <a:xfrm>
            <a:off x="8610600" y="6356350"/>
            <a:ext cx="2743200" cy="365125"/>
          </a:xfrm>
          <a:prstGeom prst="rect">
            <a:avLst/>
          </a:prstGeom>
        </p:spPr>
        <p:txBody>
          <a:bodyPr/>
          <a:lstStyle/>
          <a:p>
            <a:fld id="{A5F19AE6-65A2-407D-87C2-94239DD662C1}" type="slidenum">
              <a:rPr lang="en-GB" smtClean="0"/>
              <a:t>‹#›</a:t>
            </a:fld>
            <a:endParaRPr lang="en-GB"/>
          </a:p>
        </p:txBody>
      </p:sp>
      <p:sp>
        <p:nvSpPr>
          <p:cNvPr id="8" name="Заголовок 1">
            <a:extLst>
              <a:ext uri="{FF2B5EF4-FFF2-40B4-BE49-F238E27FC236}">
                <a16:creationId xmlns="" xmlns:a16="http://schemas.microsoft.com/office/drawing/2014/main" id="{D7D264A5-48F9-4033-9B6D-D3C624811925}"/>
              </a:ext>
            </a:extLst>
          </p:cNvPr>
          <p:cNvSpPr>
            <a:spLocks noGrp="1"/>
          </p:cNvSpPr>
          <p:nvPr>
            <p:ph type="title"/>
          </p:nvPr>
        </p:nvSpPr>
        <p:spPr>
          <a:xfrm>
            <a:off x="838200" y="365125"/>
            <a:ext cx="3932237" cy="1692275"/>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17006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аголовок и вертикальный текст">
    <p:spTree>
      <p:nvGrpSpPr>
        <p:cNvPr id="1" name=""/>
        <p:cNvGrpSpPr/>
        <p:nvPr/>
      </p:nvGrpSpPr>
      <p:grpSpPr>
        <a:xfrm>
          <a:off x="0" y="0"/>
          <a:ext cx="0" cy="0"/>
          <a:chOff x="0" y="0"/>
          <a:chExt cx="0" cy="0"/>
        </a:xfrm>
      </p:grpSpPr>
      <p:sp>
        <p:nvSpPr>
          <p:cNvPr id="3" name="Вертикальный текст 2">
            <a:extLst>
              <a:ext uri="{FF2B5EF4-FFF2-40B4-BE49-F238E27FC236}">
                <a16:creationId xmlns="" xmlns:a16="http://schemas.microsoft.com/office/drawing/2014/main" id="{E7DCE35A-9876-4217-B19E-0889141F1775}"/>
              </a:ext>
            </a:extLst>
          </p:cNvPr>
          <p:cNvSpPr>
            <a:spLocks noGrp="1"/>
          </p:cNvSpPr>
          <p:nvPr>
            <p:ph type="body" orient="vert" idx="1"/>
          </p:nvPr>
        </p:nvSpPr>
        <p:spPr>
          <a:xfrm>
            <a:off x="838200" y="1825625"/>
            <a:ext cx="105156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a:p>
        </p:txBody>
      </p:sp>
      <p:sp>
        <p:nvSpPr>
          <p:cNvPr id="7" name="Заголовок 1">
            <a:extLst>
              <a:ext uri="{FF2B5EF4-FFF2-40B4-BE49-F238E27FC236}">
                <a16:creationId xmlns="" xmlns:a16="http://schemas.microsoft.com/office/drawing/2014/main" id="{F8B76850-8CBE-49F4-BC8D-45024A059FFD}"/>
              </a:ext>
            </a:extLst>
          </p:cNvPr>
          <p:cNvSpPr>
            <a:spLocks noGrp="1"/>
          </p:cNvSpPr>
          <p:nvPr>
            <p:ph type="title"/>
          </p:nvPr>
        </p:nvSpPr>
        <p:spPr>
          <a:xfrm>
            <a:off x="838200" y="365125"/>
            <a:ext cx="10515600" cy="1325563"/>
          </a:xfrm>
          <a:prstGeom prst="rect">
            <a:avLst/>
          </a:prstGeom>
        </p:spPr>
        <p:txBody>
          <a:bodyPr anchor="ctr"/>
          <a:lstStyle>
            <a:lvl1pPr>
              <a:defRPr sz="4400" b="1">
                <a:solidFill>
                  <a:srgbClr val="0C4B7E"/>
                </a:solidFill>
              </a:defRPr>
            </a:lvl1pPr>
          </a:lstStyle>
          <a:p>
            <a:r>
              <a:rPr lang="ru-RU" smtClean="0"/>
              <a:t>Образец заголовка</a:t>
            </a:r>
            <a:endParaRPr lang="en-GB" dirty="0"/>
          </a:p>
        </p:txBody>
      </p:sp>
    </p:spTree>
    <p:extLst>
      <p:ext uri="{BB962C8B-B14F-4D97-AF65-F5344CB8AC3E}">
        <p14:creationId xmlns:p14="http://schemas.microsoft.com/office/powerpoint/2010/main" val="341715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F005CA83-610D-460D-8416-9547852394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8689" y="1810512"/>
            <a:ext cx="8973311" cy="5047488"/>
          </a:xfrm>
          <a:prstGeom prst="rect">
            <a:avLst/>
          </a:prstGeom>
        </p:spPr>
      </p:pic>
    </p:spTree>
    <p:extLst>
      <p:ext uri="{BB962C8B-B14F-4D97-AF65-F5344CB8AC3E}">
        <p14:creationId xmlns:p14="http://schemas.microsoft.com/office/powerpoint/2010/main" val="2520530326"/>
      </p:ext>
    </p:extLst>
  </p:cSld>
  <p:clrMap bg1="lt1" tx1="dk1" bg2="lt2" tx2="dk2" accent1="accent1" accent2="accent2" accent3="accent3" accent4="accent4" accent5="accent5" accent6="accent6" hlink="hlink" folHlink="folHlink"/>
  <p:sldLayoutIdLst>
    <p:sldLayoutId id="2147483676" r:id="rId1"/>
    <p:sldLayoutId id="2147483667" r:id="rId2"/>
    <p:sldLayoutId id="2147483668" r:id="rId3"/>
    <p:sldLayoutId id="2147483669" r:id="rId4"/>
    <p:sldLayoutId id="2147483670" r:id="rId5"/>
    <p:sldLayoutId id="2147483671" r:id="rId6"/>
    <p:sldLayoutId id="2147483673" r:id="rId7"/>
    <p:sldLayoutId id="2147483674" r:id="rId8"/>
    <p:sldLayoutId id="2147483675" r:id="rId9"/>
    <p:sldLayoutId id="2147483677" r:id="rId10"/>
    <p:sldLayoutId id="21474836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Public\Documents\&#1053;&#1072;&#1091;&#1082;&#1072;\&#1082;&#1086;&#1085;&#1092;&#1077;&#1088;&#1077;&#1085;&#1094;&#1080;&#1080;\&#1053;&#1080;&#1078;&#1085;.&#1053;&#1086;&#1074;&#1075;&#1086;&#1088;&#1086;&#1076;\Vol.5,&#160;%20Issue%202" TargetMode="External"/><Relationship Id="rId7" Type="http://schemas.openxmlformats.org/officeDocument/2006/relationships/hyperlink" Target="http://dx.doi.org/10.1037/rel0000249" TargetMode="External"/><Relationship Id="rId2" Type="http://schemas.openxmlformats.org/officeDocument/2006/relationships/hyperlink" Target="http://www.jstor.org/stable/2111617" TargetMode="External"/><Relationship Id="rId1" Type="http://schemas.openxmlformats.org/officeDocument/2006/relationships/slideLayout" Target="../slideLayouts/slideLayout11.xml"/><Relationship Id="rId6" Type="http://schemas.openxmlformats.org/officeDocument/2006/relationships/hyperlink" Target="https://www.researchgate.net/publication/280870309" TargetMode="External"/><Relationship Id="rId5" Type="http://schemas.openxmlformats.org/officeDocument/2006/relationships/hyperlink" Target="http://dx.doi.org/10.1371/journal.pone.0134868" TargetMode="External"/><Relationship Id="rId4" Type="http://schemas.openxmlformats.org/officeDocument/2006/relationships/hyperlink" Target="https://doi.org/10.1002/geo2.5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hyperlink" Target="http://www.europeansocialsurvey.org/about/news/essnews0055.html"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39416" y="4869160"/>
            <a:ext cx="8208912" cy="903838"/>
          </a:xfrm>
        </p:spPr>
        <p:txBody>
          <a:bodyPr/>
          <a:lstStyle/>
          <a:p>
            <a:pPr>
              <a:lnSpc>
                <a:spcPct val="100000"/>
              </a:lnSpc>
            </a:pPr>
            <a:r>
              <a:rPr lang="ru-RU" altLang="ru-RU" b="1" dirty="0" smtClean="0">
                <a:solidFill>
                  <a:schemeClr val="tx2"/>
                </a:solidFill>
                <a:latin typeface="+mn-lt"/>
              </a:rPr>
              <a:t>Иванова </a:t>
            </a:r>
            <a:r>
              <a:rPr lang="ru-RU" altLang="ru-RU" b="1" cap="all" dirty="0" smtClean="0">
                <a:solidFill>
                  <a:schemeClr val="tx2"/>
                </a:solidFill>
                <a:latin typeface="+mn-lt"/>
              </a:rPr>
              <a:t>З.И</a:t>
            </a:r>
            <a:r>
              <a:rPr lang="ru-RU" altLang="ru-RU" b="1" cap="all" dirty="0">
                <a:solidFill>
                  <a:schemeClr val="tx2"/>
                </a:solidFill>
                <a:latin typeface="+mn-lt"/>
              </a:rPr>
              <a:t>., </a:t>
            </a:r>
            <a:r>
              <a:rPr lang="ru-RU" altLang="ru-RU" dirty="0" err="1">
                <a:solidFill>
                  <a:schemeClr val="tx2"/>
                </a:solidFill>
                <a:latin typeface="+mn-lt"/>
              </a:rPr>
              <a:t>к.и.н</a:t>
            </a:r>
            <a:r>
              <a:rPr lang="ru-RU" altLang="ru-RU" dirty="0">
                <a:solidFill>
                  <a:schemeClr val="tx2"/>
                </a:solidFill>
                <a:latin typeface="+mn-lt"/>
              </a:rPr>
              <a:t>., доцент, профессор Кафедры </a:t>
            </a:r>
            <a:r>
              <a:rPr lang="ru-RU" altLang="ru-RU" dirty="0" smtClean="0">
                <a:solidFill>
                  <a:schemeClr val="tx2"/>
                </a:solidFill>
                <a:latin typeface="+mn-lt"/>
              </a:rPr>
              <a:t>социальных,</a:t>
            </a:r>
            <a:r>
              <a:rPr lang="en-GB" altLang="ru-RU" dirty="0" smtClean="0">
                <a:solidFill>
                  <a:schemeClr val="tx2"/>
                </a:solidFill>
                <a:latin typeface="+mn-lt"/>
              </a:rPr>
              <a:t> </a:t>
            </a:r>
            <a:r>
              <a:rPr lang="ru-RU" altLang="ru-RU" dirty="0" smtClean="0">
                <a:solidFill>
                  <a:schemeClr val="tx2"/>
                </a:solidFill>
                <a:latin typeface="+mn-lt"/>
              </a:rPr>
              <a:t>психологических </a:t>
            </a:r>
            <a:r>
              <a:rPr lang="ru-RU" altLang="ru-RU" dirty="0">
                <a:solidFill>
                  <a:schemeClr val="tx2"/>
                </a:solidFill>
                <a:latin typeface="+mn-lt"/>
              </a:rPr>
              <a:t>и правовых коммуникаций</a:t>
            </a:r>
          </a:p>
          <a:p>
            <a:pPr>
              <a:lnSpc>
                <a:spcPct val="100000"/>
              </a:lnSpc>
            </a:pPr>
            <a:endParaRPr lang="ru-RU" altLang="ru-RU" dirty="0">
              <a:solidFill>
                <a:schemeClr val="tx2"/>
              </a:solidFill>
              <a:latin typeface="+mn-lt"/>
            </a:endParaRPr>
          </a:p>
          <a:p>
            <a:pPr>
              <a:lnSpc>
                <a:spcPct val="100000"/>
              </a:lnSpc>
            </a:pPr>
            <a:endParaRPr lang="ru-RU" altLang="ru-RU" cap="all" dirty="0">
              <a:solidFill>
                <a:schemeClr val="tx2"/>
              </a:solidFill>
              <a:latin typeface="+mn-lt"/>
            </a:endParaRPr>
          </a:p>
        </p:txBody>
      </p:sp>
      <p:sp>
        <p:nvSpPr>
          <p:cNvPr id="4" name="Заголовок 1"/>
          <p:cNvSpPr>
            <a:spLocks noGrp="1"/>
          </p:cNvSpPr>
          <p:nvPr>
            <p:ph type="ctrTitle"/>
          </p:nvPr>
        </p:nvSpPr>
        <p:spPr>
          <a:xfrm>
            <a:off x="1631504" y="1844824"/>
            <a:ext cx="8712968" cy="1964626"/>
          </a:xfrm>
        </p:spPr>
        <p:txBody>
          <a:bodyPr>
            <a:noAutofit/>
          </a:bodyPr>
          <a:lstStyle/>
          <a:p>
            <a:pPr algn="ctr"/>
            <a:r>
              <a:rPr lang="ru-RU" sz="3600" b="1" dirty="0"/>
              <a:t>ВЕРА И ОКРУЖАЮЩАЯ СРЕДА: ВЗАИМОСВЯЗЬ МЕЖДУ РЕЛИГИЕЙ И ОТНОШЕНИЕМ К ИЗМЕНЕНИЮ КЛИМАТА</a:t>
            </a:r>
            <a:endParaRPr lang="ru-RU" sz="3600" dirty="0"/>
          </a:p>
        </p:txBody>
      </p:sp>
    </p:spTree>
    <p:extLst>
      <p:ext uri="{BB962C8B-B14F-4D97-AF65-F5344CB8AC3E}">
        <p14:creationId xmlns:p14="http://schemas.microsoft.com/office/powerpoint/2010/main" val="371401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7436" y="613546"/>
            <a:ext cx="10081119" cy="5201424"/>
          </a:xfrm>
          <a:prstGeom prst="rect">
            <a:avLst/>
          </a:prstGeom>
        </p:spPr>
        <p:txBody>
          <a:bodyPr wrap="square">
            <a:spAutoFit/>
          </a:bodyPr>
          <a:lstStyle/>
          <a:p>
            <a:pPr algn="just"/>
            <a:r>
              <a:rPr lang="ru-RU" b="1" dirty="0">
                <a:solidFill>
                  <a:srgbClr val="FF0000"/>
                </a:solidFill>
              </a:rPr>
              <a:t>У </a:t>
            </a:r>
            <a:r>
              <a:rPr lang="ru-RU" b="1" dirty="0" err="1">
                <a:solidFill>
                  <a:srgbClr val="FF0000"/>
                </a:solidFill>
              </a:rPr>
              <a:t>ВЭЙ</a:t>
            </a:r>
            <a:r>
              <a:rPr lang="ru-RU" b="1" dirty="0">
                <a:solidFill>
                  <a:srgbClr val="FF0000"/>
                </a:solidFill>
              </a:rPr>
              <a:t> </a:t>
            </a:r>
            <a:r>
              <a:rPr lang="ru-RU" dirty="0"/>
              <a:t>(</a:t>
            </a:r>
            <a:r>
              <a:rPr lang="ru-RU" dirty="0" err="1"/>
              <a:t>недеяние</a:t>
            </a:r>
            <a:r>
              <a:rPr lang="ru-RU" dirty="0"/>
              <a:t>, отсутствие деятельности) — категория даосизма и в целом китайской философии и культуры выражает принцип невмешательства в естественный порядок вещей</a:t>
            </a:r>
            <a:r>
              <a:rPr lang="ru-RU" dirty="0" smtClean="0"/>
              <a:t>.</a:t>
            </a:r>
          </a:p>
          <a:p>
            <a:pPr algn="just"/>
            <a:r>
              <a:rPr lang="ru-RU" b="1" dirty="0">
                <a:solidFill>
                  <a:srgbClr val="FF0000"/>
                </a:solidFill>
              </a:rPr>
              <a:t> </a:t>
            </a:r>
            <a:r>
              <a:rPr lang="ru-RU" b="1" dirty="0" smtClean="0">
                <a:solidFill>
                  <a:srgbClr val="FF0000"/>
                </a:solidFill>
              </a:rPr>
              <a:t>                                   </a:t>
            </a:r>
          </a:p>
          <a:p>
            <a:pPr algn="just"/>
            <a:r>
              <a:rPr lang="ru-RU" b="1" dirty="0">
                <a:solidFill>
                  <a:srgbClr val="FF0000"/>
                </a:solidFill>
              </a:rPr>
              <a:t> </a:t>
            </a:r>
            <a:r>
              <a:rPr lang="ru-RU" b="1" dirty="0" smtClean="0">
                <a:solidFill>
                  <a:srgbClr val="FF0000"/>
                </a:solidFill>
              </a:rPr>
              <a:t>             </a:t>
            </a:r>
            <a:r>
              <a:rPr lang="ru-RU" b="1" dirty="0" err="1" smtClean="0">
                <a:solidFill>
                  <a:srgbClr val="FF0000"/>
                </a:solidFill>
              </a:rPr>
              <a:t>Лао-цзы</a:t>
            </a:r>
            <a:r>
              <a:rPr lang="ru-RU" b="1" dirty="0" smtClean="0">
                <a:solidFill>
                  <a:srgbClr val="FF0000"/>
                </a:solidFill>
              </a:rPr>
              <a:t> </a:t>
            </a:r>
            <a:r>
              <a:rPr lang="ru-RU" b="1" dirty="0" smtClean="0">
                <a:solidFill>
                  <a:schemeClr val="accent3">
                    <a:lumMod val="75000"/>
                  </a:schemeClr>
                </a:solidFill>
              </a:rPr>
              <a:t>(</a:t>
            </a:r>
            <a:r>
              <a:rPr lang="en-US" b="1" dirty="0" smtClean="0">
                <a:solidFill>
                  <a:schemeClr val="accent3">
                    <a:lumMod val="75000"/>
                  </a:schemeClr>
                </a:solidFill>
              </a:rPr>
              <a:t>VI-V </a:t>
            </a:r>
            <a:r>
              <a:rPr lang="ru-RU" b="1" dirty="0" smtClean="0">
                <a:solidFill>
                  <a:schemeClr val="accent3">
                    <a:lumMod val="75000"/>
                  </a:schemeClr>
                </a:solidFill>
              </a:rPr>
              <a:t>вв. до н.э.)</a:t>
            </a:r>
          </a:p>
          <a:p>
            <a:pPr algn="just"/>
            <a:r>
              <a:rPr lang="ru-RU" dirty="0"/>
              <a:t> </a:t>
            </a:r>
          </a:p>
          <a:p>
            <a:pPr algn="r"/>
            <a:r>
              <a:rPr lang="ru-RU" sz="2000" dirty="0"/>
              <a:t>Есть такие, что весь мир на переделку</a:t>
            </a:r>
          </a:p>
          <a:p>
            <a:pPr algn="r"/>
            <a:r>
              <a:rPr lang="ru-RU" sz="2000" dirty="0"/>
              <a:t>К лудильщику отнесли б спозаранку.</a:t>
            </a:r>
          </a:p>
          <a:p>
            <a:pPr algn="r"/>
            <a:r>
              <a:rPr lang="ru-RU" sz="2000" dirty="0"/>
              <a:t>Но несбыточны их задумки. </a:t>
            </a:r>
          </a:p>
          <a:p>
            <a:pPr algn="r"/>
            <a:r>
              <a:rPr lang="ru-RU" sz="2000" dirty="0"/>
              <a:t>Мир – сосуд не простой, - священный:</a:t>
            </a:r>
          </a:p>
          <a:p>
            <a:pPr algn="r"/>
            <a:r>
              <a:rPr lang="ru-RU" sz="2000" dirty="0"/>
              <a:t>Неподвластен руке человека</a:t>
            </a:r>
            <a:r>
              <a:rPr lang="ru-RU" sz="2000" dirty="0" smtClean="0"/>
              <a:t>. </a:t>
            </a:r>
            <a:endParaRPr lang="ru-RU" sz="2000" dirty="0"/>
          </a:p>
          <a:p>
            <a:pPr algn="r"/>
            <a:r>
              <a:rPr lang="ru-RU" sz="2000" dirty="0"/>
              <a:t>Его не улучшишь, латая.</a:t>
            </a:r>
          </a:p>
          <a:p>
            <a:pPr algn="r"/>
            <a:r>
              <a:rPr lang="ru-RU" sz="2000" dirty="0"/>
              <a:t>Домогаясь – лишь </a:t>
            </a:r>
            <a:r>
              <a:rPr lang="ru-RU" sz="2000" dirty="0" smtClean="0"/>
              <a:t>потеряешь</a:t>
            </a:r>
            <a:r>
              <a:rPr lang="ru-RU" dirty="0" smtClean="0"/>
              <a:t>.</a:t>
            </a:r>
          </a:p>
          <a:p>
            <a:pPr algn="r"/>
            <a:endParaRPr lang="ru-RU" dirty="0"/>
          </a:p>
          <a:p>
            <a:pPr algn="r"/>
            <a:endParaRPr lang="ru-RU" sz="1400" dirty="0"/>
          </a:p>
          <a:p>
            <a:pPr algn="r"/>
            <a:endParaRPr lang="ru-RU" sz="1400" dirty="0" smtClean="0"/>
          </a:p>
          <a:p>
            <a:pPr algn="r"/>
            <a:endParaRPr lang="ru-RU" sz="1400" dirty="0"/>
          </a:p>
          <a:p>
            <a:pPr algn="r"/>
            <a:endParaRPr lang="ru-RU" sz="1400" dirty="0" smtClean="0"/>
          </a:p>
          <a:p>
            <a:pPr algn="r"/>
            <a:endParaRPr lang="ru-RU" sz="1400" dirty="0"/>
          </a:p>
          <a:p>
            <a:pPr algn="r"/>
            <a:endParaRPr lang="ru-RU" sz="1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35" y="2132856"/>
            <a:ext cx="355239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441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5947" y="1844825"/>
            <a:ext cx="5856651" cy="3385542"/>
          </a:xfrm>
          <a:prstGeom prst="rect">
            <a:avLst/>
          </a:prstGeom>
        </p:spPr>
        <p:txBody>
          <a:bodyPr wrap="square">
            <a:spAutoFit/>
          </a:bodyPr>
          <a:lstStyle/>
          <a:p>
            <a:pPr algn="just"/>
            <a:endParaRPr lang="ru-RU" sz="1600" dirty="0" smtClean="0"/>
          </a:p>
          <a:p>
            <a:pPr algn="just"/>
            <a:r>
              <a:rPr lang="ru-RU" dirty="0" smtClean="0"/>
              <a:t>Учение Конфуция сосредоточено </a:t>
            </a:r>
            <a:r>
              <a:rPr lang="ru-RU" dirty="0"/>
              <a:t>на том, как человеку достичь гармоничных отношений — прежде всего с людьми, но также и с </a:t>
            </a:r>
            <a:r>
              <a:rPr lang="ru-RU" dirty="0" smtClean="0"/>
              <a:t>миром.</a:t>
            </a:r>
          </a:p>
          <a:p>
            <a:pPr algn="just"/>
            <a:endParaRPr lang="ru-RU" dirty="0"/>
          </a:p>
          <a:p>
            <a:pPr algn="just"/>
            <a:r>
              <a:rPr lang="ru-RU" dirty="0"/>
              <a:t>Учитель сказал: </a:t>
            </a:r>
            <a:r>
              <a:rPr lang="ru-RU" dirty="0" smtClean="0"/>
              <a:t>«Мудрый </a:t>
            </a:r>
            <a:r>
              <a:rPr lang="ru-RU" dirty="0"/>
              <a:t>любит воду. Обладающий человеколюбием наслаждается горами. Мудрый находится в движении. Человеколюбивый находится в покое. Мудрый радостен. Человеколюбивый </a:t>
            </a:r>
            <a:r>
              <a:rPr lang="ru-RU" dirty="0" smtClean="0"/>
              <a:t>долговечен»</a:t>
            </a:r>
          </a:p>
          <a:p>
            <a:pPr algn="just"/>
            <a:endParaRPr lang="ru-RU" dirty="0"/>
          </a:p>
          <a:p>
            <a:pPr algn="just"/>
            <a:r>
              <a:rPr lang="ru-RU" dirty="0" smtClean="0"/>
              <a:t>(</a:t>
            </a:r>
            <a:r>
              <a:rPr lang="ru-RU" b="1" i="1" dirty="0"/>
              <a:t>Конфуций. Лунь-</a:t>
            </a:r>
            <a:r>
              <a:rPr lang="ru-RU" b="1" i="1" dirty="0" err="1"/>
              <a:t>юй</a:t>
            </a:r>
            <a:r>
              <a:rPr lang="ru-RU" b="1" i="1" dirty="0"/>
              <a:t>. («Беседы и высказывания»)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3" y="1124744"/>
            <a:ext cx="432048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967541" y="620689"/>
            <a:ext cx="8160907" cy="400110"/>
          </a:xfrm>
          <a:prstGeom prst="rect">
            <a:avLst/>
          </a:prstGeom>
        </p:spPr>
        <p:txBody>
          <a:bodyPr wrap="square">
            <a:spAutoFit/>
          </a:bodyPr>
          <a:lstStyle/>
          <a:p>
            <a:pPr algn="ctr"/>
            <a:r>
              <a:rPr lang="ru-RU" sz="2000" dirty="0" smtClean="0">
                <a:solidFill>
                  <a:srgbClr val="C00000"/>
                </a:solidFill>
              </a:rPr>
              <a:t>Конфуцианство со временем тоже интегрировало принцип </a:t>
            </a:r>
            <a:r>
              <a:rPr lang="ru-RU" sz="2000" dirty="0" err="1" smtClean="0">
                <a:solidFill>
                  <a:srgbClr val="C00000"/>
                </a:solidFill>
              </a:rPr>
              <a:t>недеяния</a:t>
            </a:r>
            <a:r>
              <a:rPr lang="ru-RU" sz="2000" dirty="0" smtClean="0">
                <a:solidFill>
                  <a:srgbClr val="C00000"/>
                </a:solidFill>
              </a:rPr>
              <a:t>. </a:t>
            </a:r>
          </a:p>
        </p:txBody>
      </p:sp>
    </p:spTree>
    <p:extLst>
      <p:ext uri="{BB962C8B-B14F-4D97-AF65-F5344CB8AC3E}">
        <p14:creationId xmlns:p14="http://schemas.microsoft.com/office/powerpoint/2010/main" val="66715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88022" y="908721"/>
            <a:ext cx="5088565" cy="4739759"/>
          </a:xfrm>
          <a:prstGeom prst="rect">
            <a:avLst/>
          </a:prstGeom>
        </p:spPr>
        <p:txBody>
          <a:bodyPr wrap="square">
            <a:spAutoFit/>
          </a:bodyPr>
          <a:lstStyle/>
          <a:p>
            <a:pPr algn="ctr"/>
            <a:r>
              <a:rPr lang="ru-RU" b="1" dirty="0" smtClean="0">
                <a:solidFill>
                  <a:srgbClr val="FF0000"/>
                </a:solidFill>
              </a:rPr>
              <a:t>Индуизм: </a:t>
            </a:r>
            <a:endParaRPr lang="ru-RU" b="1" dirty="0">
              <a:solidFill>
                <a:srgbClr val="FF0000"/>
              </a:solidFill>
            </a:endParaRPr>
          </a:p>
          <a:p>
            <a:pPr algn="just"/>
            <a:endParaRPr lang="ru-RU" dirty="0"/>
          </a:p>
          <a:p>
            <a:r>
              <a:rPr lang="ru-RU" dirty="0"/>
              <a:t>«Кто в бездействии действие, а в действии бездействие видит, </a:t>
            </a:r>
          </a:p>
          <a:p>
            <a:r>
              <a:rPr lang="ru-RU" dirty="0"/>
              <a:t>Тот мудрец средь людей: преданный, все дела он закончил.</a:t>
            </a:r>
          </a:p>
          <a:p>
            <a:r>
              <a:rPr lang="ru-RU" dirty="0"/>
              <a:t>Чьи все начинания лишены желаний, расчетов,</a:t>
            </a:r>
          </a:p>
          <a:p>
            <a:r>
              <a:rPr lang="ru-RU" dirty="0"/>
              <a:t>Кто действия сжег на огне познанья, того озаренным зовут </a:t>
            </a:r>
            <a:r>
              <a:rPr lang="ru-RU" dirty="0" err="1"/>
              <a:t>пандиты</a:t>
            </a:r>
            <a:r>
              <a:rPr lang="ru-RU" dirty="0"/>
              <a:t>.</a:t>
            </a:r>
          </a:p>
          <a:p>
            <a:r>
              <a:rPr lang="ru-RU" dirty="0"/>
              <a:t>К плодам действий покинув влеченье, всегда довольный,</a:t>
            </a:r>
          </a:p>
          <a:p>
            <a:r>
              <a:rPr lang="ru-RU" dirty="0" err="1"/>
              <a:t>Самоопорный</a:t>
            </a:r>
            <a:r>
              <a:rPr lang="ru-RU" dirty="0"/>
              <a:t>, он, хоть и занят делами, но ничего не </a:t>
            </a:r>
            <a:r>
              <a:rPr lang="ru-RU" dirty="0" smtClean="0"/>
              <a:t>свершает»</a:t>
            </a:r>
          </a:p>
          <a:p>
            <a:endParaRPr lang="ru-RU" dirty="0"/>
          </a:p>
          <a:p>
            <a:pPr lvl="0" algn="r"/>
            <a:r>
              <a:rPr lang="ru-RU" b="1" i="1" dirty="0" err="1"/>
              <a:t>Бхавагадгита</a:t>
            </a:r>
            <a:r>
              <a:rPr lang="ru-RU" b="1" i="1" dirty="0"/>
              <a:t>. Глава </a:t>
            </a:r>
            <a:r>
              <a:rPr lang="en-US" b="1" i="1" dirty="0"/>
              <a:t>IV</a:t>
            </a:r>
            <a:r>
              <a:rPr lang="ru-RU" b="1" i="1" dirty="0" smtClean="0"/>
              <a:t>.</a:t>
            </a:r>
          </a:p>
          <a:p>
            <a:pPr algn="r"/>
            <a:r>
              <a:rPr lang="ru-RU" b="1" dirty="0"/>
              <a:t>("Господня Песнь")</a:t>
            </a:r>
          </a:p>
          <a:p>
            <a:pPr lvl="0" algn="r"/>
            <a:r>
              <a:rPr lang="ru-RU" sz="1400" b="1" i="1" dirty="0" smtClean="0"/>
              <a:t> </a:t>
            </a:r>
            <a:endParaRPr lang="ru-RU"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5" y="332657"/>
            <a:ext cx="508856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494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3432" y="116633"/>
            <a:ext cx="10489165" cy="1138773"/>
          </a:xfrm>
          <a:prstGeom prst="rect">
            <a:avLst/>
          </a:prstGeom>
        </p:spPr>
        <p:txBody>
          <a:bodyPr wrap="square">
            <a:spAutoFit/>
          </a:bodyPr>
          <a:lstStyle/>
          <a:p>
            <a:pPr algn="ctr"/>
            <a:r>
              <a:rPr lang="ru-RU" b="1" dirty="0" smtClean="0">
                <a:solidFill>
                  <a:srgbClr val="FF0000"/>
                </a:solidFill>
              </a:rPr>
              <a:t>БУДДИЗМ: </a:t>
            </a:r>
          </a:p>
          <a:p>
            <a:endParaRPr lang="ru-RU" dirty="0" smtClean="0"/>
          </a:p>
          <a:p>
            <a:pPr algn="ctr"/>
            <a:r>
              <a:rPr lang="ru-RU" sz="1600" dirty="0" smtClean="0"/>
              <a:t> </a:t>
            </a:r>
            <a:r>
              <a:rPr lang="ru-RU" sz="1600" dirty="0"/>
              <a:t>«Истина в том, что </a:t>
            </a:r>
            <a:r>
              <a:rPr lang="ru-RU" sz="1600" dirty="0" err="1"/>
              <a:t>недеяние</a:t>
            </a:r>
            <a:r>
              <a:rPr lang="ru-RU" sz="1600" dirty="0"/>
              <a:t> тем не менее является деянием, а деяние становится </a:t>
            </a:r>
            <a:r>
              <a:rPr lang="ru-RU" sz="1600" dirty="0" err="1"/>
              <a:t>недеянием</a:t>
            </a:r>
            <a:r>
              <a:rPr lang="ru-RU" sz="1600" dirty="0"/>
              <a:t>, деяние является причиной </a:t>
            </a:r>
            <a:r>
              <a:rPr lang="ru-RU" sz="1600" dirty="0" err="1"/>
              <a:t>недеяния</a:t>
            </a:r>
            <a:r>
              <a:rPr lang="ru-RU" sz="1600" dirty="0"/>
              <a:t>, в </a:t>
            </a:r>
            <a:r>
              <a:rPr lang="ru-RU" sz="1600" dirty="0" err="1"/>
              <a:t>недеянии</a:t>
            </a:r>
            <a:r>
              <a:rPr lang="ru-RU" sz="1600" dirty="0"/>
              <a:t> нет ничего, что бы не участвовало в деянии»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604" y="1412776"/>
            <a:ext cx="884083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644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9456" y="836712"/>
            <a:ext cx="9889099" cy="3785652"/>
          </a:xfrm>
          <a:prstGeom prst="rect">
            <a:avLst/>
          </a:prstGeom>
          <a:solidFill>
            <a:schemeClr val="accent6">
              <a:lumMod val="20000"/>
              <a:lumOff val="80000"/>
            </a:schemeClr>
          </a:solidFill>
        </p:spPr>
        <p:txBody>
          <a:bodyPr wrap="square">
            <a:spAutoFit/>
          </a:bodyPr>
          <a:lstStyle/>
          <a:p>
            <a:r>
              <a:rPr lang="ru-RU" sz="2000" dirty="0" smtClean="0"/>
              <a:t>Принцип</a:t>
            </a:r>
            <a:r>
              <a:rPr lang="ru-RU" sz="2000" dirty="0"/>
              <a:t> </a:t>
            </a:r>
            <a:r>
              <a:rPr lang="ru-RU" sz="2000" b="1" i="1" dirty="0" err="1">
                <a:solidFill>
                  <a:srgbClr val="FF0000"/>
                </a:solidFill>
              </a:rPr>
              <a:t>ахимсы</a:t>
            </a:r>
            <a:r>
              <a:rPr lang="ru-RU" sz="2000" dirty="0"/>
              <a:t>– </a:t>
            </a:r>
            <a:r>
              <a:rPr lang="ru-RU" sz="2000" dirty="0" err="1" smtClean="0"/>
              <a:t>непричинение</a:t>
            </a:r>
            <a:r>
              <a:rPr lang="ru-RU" sz="2000" dirty="0" smtClean="0"/>
              <a:t> </a:t>
            </a:r>
            <a:r>
              <a:rPr lang="ru-RU" sz="2000" dirty="0"/>
              <a:t>вреда </a:t>
            </a:r>
            <a:r>
              <a:rPr lang="ru-RU" sz="2000" dirty="0" smtClean="0"/>
              <a:t>живому, сосуществование в гармонии и уважении к окружающему миру в целом</a:t>
            </a:r>
          </a:p>
          <a:p>
            <a:r>
              <a:rPr lang="ru-RU" sz="2000" dirty="0" smtClean="0"/>
              <a:t> </a:t>
            </a:r>
          </a:p>
          <a:p>
            <a:endParaRPr lang="ru-RU" sz="2000" dirty="0"/>
          </a:p>
          <a:p>
            <a:r>
              <a:rPr lang="ru-RU" sz="2000" dirty="0" smtClean="0"/>
              <a:t>Принцип </a:t>
            </a:r>
            <a:r>
              <a:rPr lang="ru-RU" sz="2000" b="1" i="1" dirty="0" err="1" smtClean="0">
                <a:solidFill>
                  <a:srgbClr val="FF0000"/>
                </a:solidFill>
              </a:rPr>
              <a:t>каруны</a:t>
            </a:r>
            <a:r>
              <a:rPr lang="ru-RU" sz="2000" dirty="0">
                <a:solidFill>
                  <a:srgbClr val="FF0000"/>
                </a:solidFill>
              </a:rPr>
              <a:t> </a:t>
            </a:r>
            <a:r>
              <a:rPr lang="ru-RU" sz="2000" dirty="0"/>
              <a:t>– </a:t>
            </a:r>
            <a:r>
              <a:rPr lang="ru-RU" sz="2000" dirty="0" smtClean="0"/>
              <a:t>сострадание ко всему живому</a:t>
            </a:r>
          </a:p>
          <a:p>
            <a:endParaRPr lang="ru-RU" sz="2000" dirty="0"/>
          </a:p>
          <a:p>
            <a:pPr algn="just"/>
            <a:r>
              <a:rPr lang="ru-RU" sz="2000" dirty="0"/>
              <a:t>Индуизм, джайнизм рассматривают человека как составляющего гармоничное единство с миром. В бесконечном потоке смертей-и-рождений человек перерождается в различные формы живых существ в соответствии со своей </a:t>
            </a:r>
            <a:r>
              <a:rPr lang="ru-RU" sz="2000" dirty="0" smtClean="0"/>
              <a:t>кармой.</a:t>
            </a:r>
          </a:p>
          <a:p>
            <a:pPr algn="just"/>
            <a:endParaRPr lang="ru-RU" sz="2000" dirty="0"/>
          </a:p>
          <a:p>
            <a:pPr algn="just"/>
            <a:r>
              <a:rPr lang="ru-RU" sz="2000" b="1" dirty="0"/>
              <a:t>Джайнизм </a:t>
            </a:r>
            <a:r>
              <a:rPr lang="ru-RU" sz="2000" b="1" dirty="0" smtClean="0"/>
              <a:t>призывает </a:t>
            </a:r>
            <a:r>
              <a:rPr lang="ru-RU" sz="2000" dirty="0"/>
              <a:t>не вмешиваться в природу, поклоняться ей, любить землю, небо, всю биосферу. Доктрина и практика </a:t>
            </a:r>
            <a:r>
              <a:rPr lang="ru-RU" sz="2000" dirty="0" err="1"/>
              <a:t>ахимсы</a:t>
            </a:r>
            <a:r>
              <a:rPr lang="ru-RU" sz="2000" dirty="0"/>
              <a:t> разработана здесь наиболее глубоко</a:t>
            </a:r>
          </a:p>
        </p:txBody>
      </p:sp>
    </p:spTree>
    <p:extLst>
      <p:ext uri="{BB962C8B-B14F-4D97-AF65-F5344CB8AC3E}">
        <p14:creationId xmlns:p14="http://schemas.microsoft.com/office/powerpoint/2010/main" val="238916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3512" y="836712"/>
            <a:ext cx="8496944" cy="3046988"/>
          </a:xfrm>
          <a:prstGeom prst="rect">
            <a:avLst/>
          </a:prstGeom>
        </p:spPr>
        <p:txBody>
          <a:bodyPr wrap="square">
            <a:spAutoFit/>
          </a:bodyPr>
          <a:lstStyle/>
          <a:p>
            <a:pPr algn="ctr"/>
            <a:r>
              <a:rPr lang="ru-RU" sz="2400" dirty="0">
                <a:latin typeface="Cambria Math" panose="02040503050406030204" pitchFamily="18" charset="0"/>
                <a:ea typeface="Cambria Math" panose="02040503050406030204" pitchFamily="18" charset="0"/>
              </a:rPr>
              <a:t>По мнению </a:t>
            </a:r>
            <a:r>
              <a:rPr lang="ru-RU" sz="2400" dirty="0" smtClean="0">
                <a:latin typeface="Cambria Math" panose="02040503050406030204" pitchFamily="18" charset="0"/>
                <a:ea typeface="Cambria Math" panose="02040503050406030204" pitchFamily="18" charset="0"/>
              </a:rPr>
              <a:t>российского философа </a:t>
            </a:r>
          </a:p>
          <a:p>
            <a:pPr algn="ctr"/>
            <a:r>
              <a:rPr lang="ru-RU" sz="2400" dirty="0" smtClean="0"/>
              <a:t>Панарина Александра Сергеевича</a:t>
            </a:r>
          </a:p>
          <a:p>
            <a:pPr algn="ctr"/>
            <a:endParaRPr lang="ru-RU" sz="2400" dirty="0"/>
          </a:p>
          <a:p>
            <a:pPr algn="ctr"/>
            <a:r>
              <a:rPr lang="ru-RU" sz="2400" dirty="0" smtClean="0">
                <a:latin typeface="Cambria Math" panose="02040503050406030204" pitchFamily="18" charset="0"/>
                <a:ea typeface="Cambria Math" panose="02040503050406030204" pitchFamily="18" charset="0"/>
              </a:rPr>
              <a:t> </a:t>
            </a:r>
            <a:r>
              <a:rPr lang="ru-RU" sz="2400" dirty="0">
                <a:latin typeface="Cambria Math" panose="02040503050406030204" pitchFamily="18" charset="0"/>
                <a:ea typeface="Cambria Math" panose="02040503050406030204" pitchFamily="18" charset="0"/>
              </a:rPr>
              <a:t>«в мире обострившихся глобальных проблем, известных тупиков и «пределов роста» </a:t>
            </a:r>
            <a:r>
              <a:rPr lang="ru-RU" sz="2400" b="1" dirty="0">
                <a:latin typeface="Cambria Math" panose="02040503050406030204" pitchFamily="18" charset="0"/>
                <a:ea typeface="Cambria Math" panose="02040503050406030204" pitchFamily="18" charset="0"/>
              </a:rPr>
              <a:t>уже созрел социальный заказ на восточную альтернативу тому мировому порядку и той модели будущего, которая уготовила нам западная цивилизация</a:t>
            </a:r>
            <a:r>
              <a:rPr lang="ru-RU" sz="2400" dirty="0">
                <a:latin typeface="Cambria Math" panose="02040503050406030204" pitchFamily="18" charset="0"/>
                <a:ea typeface="Cambria Math" panose="02040503050406030204" pitchFamily="18" charset="0"/>
              </a:rPr>
              <a:t>, опасно истощившая природу и культуру». </a:t>
            </a:r>
          </a:p>
        </p:txBody>
      </p:sp>
    </p:spTree>
    <p:extLst>
      <p:ext uri="{BB962C8B-B14F-4D97-AF65-F5344CB8AC3E}">
        <p14:creationId xmlns:p14="http://schemas.microsoft.com/office/powerpoint/2010/main" val="98880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7528" y="692696"/>
            <a:ext cx="8496944" cy="3724096"/>
          </a:xfrm>
          <a:prstGeom prst="rect">
            <a:avLst/>
          </a:prstGeom>
        </p:spPr>
        <p:txBody>
          <a:bodyPr wrap="square">
            <a:spAutoFit/>
          </a:bodyPr>
          <a:lstStyle/>
          <a:p>
            <a:pPr algn="ctr"/>
            <a:r>
              <a:rPr lang="ru-RU" sz="2000" b="1" dirty="0" smtClean="0"/>
              <a:t>ХРИСТИАНСТВО</a:t>
            </a:r>
          </a:p>
          <a:p>
            <a:pPr algn="ctr"/>
            <a:endParaRPr lang="ru-RU" sz="2000" dirty="0"/>
          </a:p>
          <a:p>
            <a:pPr algn="ctr"/>
            <a:r>
              <a:rPr lang="ru-RU" sz="2000" dirty="0" smtClean="0"/>
              <a:t>Человек </a:t>
            </a:r>
            <a:r>
              <a:rPr lang="ru-RU" sz="2000" dirty="0"/>
              <a:t>– венец творения, он создан по образу и подобию божьему, окружающий мир функционирует для него, он может безраздельно пользоваться богатствами природы, покорять и переделывать природу.</a:t>
            </a:r>
          </a:p>
          <a:p>
            <a:pPr algn="ctr"/>
            <a:endParaRPr lang="ru-RU" sz="2000" dirty="0"/>
          </a:p>
          <a:p>
            <a:pPr algn="ctr"/>
            <a:endParaRPr lang="ru-RU" sz="2000" dirty="0"/>
          </a:p>
          <a:p>
            <a:pPr algn="ctr"/>
            <a:r>
              <a:rPr lang="ru-RU" sz="2000" b="1" dirty="0"/>
              <a:t>Идеи свободы личности, ее главной ценности,  инициативы и творчества, личностных достижений, карьера и материальное благополучие находятся на переднем плане.</a:t>
            </a:r>
          </a:p>
          <a:p>
            <a:pPr algn="ctr"/>
            <a:endParaRPr lang="ru-RU" b="1" dirty="0"/>
          </a:p>
          <a:p>
            <a:pPr algn="ctr"/>
            <a:endParaRPr lang="ru-RU" b="1" dirty="0"/>
          </a:p>
        </p:txBody>
      </p:sp>
    </p:spTree>
    <p:extLst>
      <p:ext uri="{BB962C8B-B14F-4D97-AF65-F5344CB8AC3E}">
        <p14:creationId xmlns:p14="http://schemas.microsoft.com/office/powerpoint/2010/main" val="121864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91944" y="980729"/>
            <a:ext cx="4824536" cy="3170099"/>
          </a:xfrm>
          <a:prstGeom prst="rect">
            <a:avLst/>
          </a:prstGeom>
        </p:spPr>
        <p:txBody>
          <a:bodyPr wrap="square">
            <a:spAutoFit/>
          </a:bodyPr>
          <a:lstStyle/>
          <a:p>
            <a:pPr algn="ctr"/>
            <a:r>
              <a:rPr lang="ru-RU" sz="2000" dirty="0" smtClean="0"/>
              <a:t>Ф. Бэкон </a:t>
            </a:r>
            <a:r>
              <a:rPr lang="ru-RU" sz="2000" dirty="0"/>
              <a:t>исходил из концепции безграничных  возможностей воздействия человека на окружающий мир. </a:t>
            </a:r>
            <a:endParaRPr lang="en-US" sz="2000" dirty="0" smtClean="0"/>
          </a:p>
          <a:p>
            <a:pPr algn="just"/>
            <a:endParaRPr lang="en-US" sz="2000" dirty="0"/>
          </a:p>
          <a:p>
            <a:pPr algn="just"/>
            <a:r>
              <a:rPr lang="ru-RU" sz="2000" dirty="0" smtClean="0"/>
              <a:t>Об </a:t>
            </a:r>
            <a:r>
              <a:rPr lang="ru-RU" sz="2000" dirty="0"/>
              <a:t>окружающей нас природе </a:t>
            </a:r>
            <a:r>
              <a:rPr lang="ru-RU" sz="2000" dirty="0" smtClean="0"/>
              <a:t>он говорил</a:t>
            </a:r>
            <a:r>
              <a:rPr lang="ru-RU" sz="2000" dirty="0"/>
              <a:t>: </a:t>
            </a:r>
            <a:r>
              <a:rPr lang="ru-RU" sz="2000" b="1" dirty="0"/>
              <a:t>«[ее] нужно загнать собаками, вздернуть на дыбу, изнасиловать, ее следует пытать, чтобы заставить выдать свои тайны ученым, ее нужно превратить в рабу, ограничить и управлять ею»</a:t>
            </a:r>
            <a:r>
              <a:rPr lang="ru-RU" sz="20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3291797" cy="410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23392" y="5011434"/>
            <a:ext cx="4176464" cy="646331"/>
          </a:xfrm>
          <a:prstGeom prst="rect">
            <a:avLst/>
          </a:prstGeom>
        </p:spPr>
        <p:txBody>
          <a:bodyPr wrap="square">
            <a:spAutoFit/>
          </a:bodyPr>
          <a:lstStyle/>
          <a:p>
            <a:pPr algn="ctr"/>
            <a:r>
              <a:rPr lang="ru-RU" b="1" dirty="0">
                <a:solidFill>
                  <a:srgbClr val="FF0000"/>
                </a:solidFill>
              </a:rPr>
              <a:t>Френсис Бэкон - </a:t>
            </a:r>
            <a:r>
              <a:rPr lang="ru-RU" dirty="0"/>
              <a:t>английский философ </a:t>
            </a:r>
          </a:p>
          <a:p>
            <a:pPr algn="ctr"/>
            <a:r>
              <a:rPr lang="ru-RU" dirty="0"/>
              <a:t>(1561-1626). </a:t>
            </a:r>
          </a:p>
        </p:txBody>
      </p:sp>
    </p:spTree>
    <p:extLst>
      <p:ext uri="{BB962C8B-B14F-4D97-AF65-F5344CB8AC3E}">
        <p14:creationId xmlns:p14="http://schemas.microsoft.com/office/powerpoint/2010/main" val="82370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3432" y="692696"/>
            <a:ext cx="10297144" cy="2677656"/>
          </a:xfrm>
          <a:prstGeom prst="rect">
            <a:avLst/>
          </a:prstGeom>
        </p:spPr>
        <p:txBody>
          <a:bodyPr wrap="square">
            <a:spAutoFit/>
          </a:bodyPr>
          <a:lstStyle/>
          <a:p>
            <a:pPr algn="ctr"/>
            <a:r>
              <a:rPr lang="ru-RU" sz="2400" dirty="0" smtClean="0"/>
              <a:t>       </a:t>
            </a:r>
            <a:r>
              <a:rPr lang="ru-RU" sz="2400" b="1" dirty="0" smtClean="0"/>
              <a:t>СОВРЕМЕННОЕ ХРИСТИАНСТВО</a:t>
            </a:r>
          </a:p>
          <a:p>
            <a:endParaRPr lang="ru-RU" sz="2400" dirty="0"/>
          </a:p>
          <a:p>
            <a:r>
              <a:rPr lang="ru-RU" sz="2400" dirty="0" smtClean="0"/>
              <a:t>Современные </a:t>
            </a:r>
            <a:r>
              <a:rPr lang="ru-RU" sz="2400" dirty="0"/>
              <a:t>представители христианства, отношение к природе, к растительному и животному миру должно быть ответственное.  Получив в пользование планету человек должен беречь природу, заботиться о ней, его миссия  в </a:t>
            </a:r>
            <a:r>
              <a:rPr lang="ru-RU" sz="2400" i="1" dirty="0"/>
              <a:t>«возделывании»</a:t>
            </a:r>
            <a:r>
              <a:rPr lang="ru-RU" sz="2400" dirty="0"/>
              <a:t> и </a:t>
            </a:r>
            <a:r>
              <a:rPr lang="ru-RU" sz="2400" i="1" dirty="0"/>
              <a:t>«хранении»</a:t>
            </a:r>
            <a:r>
              <a:rPr lang="ru-RU" sz="2400" dirty="0"/>
              <a:t> (Быт. 2. 15) величественного царства природы, за которое он ответственен перед Богом» </a:t>
            </a:r>
          </a:p>
        </p:txBody>
      </p:sp>
    </p:spTree>
    <p:extLst>
      <p:ext uri="{BB962C8B-B14F-4D97-AF65-F5344CB8AC3E}">
        <p14:creationId xmlns:p14="http://schemas.microsoft.com/office/powerpoint/2010/main" val="72529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7408" y="548680"/>
            <a:ext cx="10441160" cy="4524315"/>
          </a:xfrm>
          <a:prstGeom prst="rect">
            <a:avLst/>
          </a:prstGeom>
        </p:spPr>
        <p:txBody>
          <a:bodyPr wrap="square">
            <a:spAutoFit/>
          </a:bodyPr>
          <a:lstStyle/>
          <a:p>
            <a:pPr algn="ctr"/>
            <a:endParaRPr lang="ru-RU" sz="2400"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«Основы </a:t>
            </a:r>
            <a:r>
              <a:rPr lang="ru-RU" sz="2400" b="1" dirty="0">
                <a:latin typeface="Times New Roman" panose="02020603050405020304" pitchFamily="18" charset="0"/>
                <a:cs typeface="Times New Roman" panose="02020603050405020304" pitchFamily="18" charset="0"/>
              </a:rPr>
              <a:t>социальной концепции Русской Православной Церкви» (Архиерейский собор, 2000г.) </a:t>
            </a:r>
            <a:endParaRPr lang="ru-RU" sz="2400" b="1"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ctr"/>
            <a:r>
              <a:rPr lang="ru-RU" sz="2400" dirty="0" smtClean="0">
                <a:latin typeface="Times New Roman" panose="02020603050405020304" pitchFamily="18" charset="0"/>
                <a:cs typeface="Times New Roman" panose="02020603050405020304" pitchFamily="18" charset="0"/>
              </a:rPr>
              <a:t>Раздел </a:t>
            </a:r>
            <a:r>
              <a:rPr lang="ru-RU" sz="2400" dirty="0">
                <a:latin typeface="Times New Roman" panose="02020603050405020304" pitchFamily="18" charset="0"/>
                <a:cs typeface="Times New Roman" panose="02020603050405020304" pitchFamily="18" charset="0"/>
              </a:rPr>
              <a:t>«Церковь и проблемы экологии</a:t>
            </a:r>
            <a:r>
              <a:rPr lang="ru-RU" sz="2400" dirty="0" smtClean="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«Православная Церковь, сознающая свою ответственность за судьбу мира, глубоко обеспокоена проблемами, порожденными современной цивилизацией</a:t>
            </a:r>
            <a:r>
              <a:rPr lang="ru-RU" sz="2400" dirty="0" smtClean="0">
                <a:latin typeface="Times New Roman" panose="02020603050405020304" pitchFamily="18" charset="0"/>
                <a:cs typeface="Times New Roman" panose="02020603050405020304" pitchFamily="18" charset="0"/>
              </a:rPr>
              <a:t>». </a:t>
            </a:r>
          </a:p>
          <a:p>
            <a:pPr algn="just"/>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Антропогенная основа экологических проблем показывает, что мы изменяем окружающий мир в соответствии со своим внутренним миром, а потому преобразование природы должно начинаться с преображения души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79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3573016"/>
            <a:ext cx="6267863" cy="318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В засухах виноваты озоновые дыры - ТЕХНО bigmi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60648"/>
            <a:ext cx="4776532" cy="31819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МЧС: на Башкирию вновь обрушится штормовой вете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008" y="260648"/>
            <a:ext cx="4752528" cy="317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993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1464" y="764704"/>
            <a:ext cx="9145016" cy="5632311"/>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Экологическая </a:t>
            </a:r>
            <a:r>
              <a:rPr lang="ru-RU" sz="2000" b="1" dirty="0">
                <a:latin typeface="Times New Roman" panose="02020603050405020304" pitchFamily="18" charset="0"/>
                <a:cs typeface="Times New Roman" panose="02020603050405020304" pitchFamily="18" charset="0"/>
              </a:rPr>
              <a:t>энциклика </a:t>
            </a:r>
            <a:r>
              <a:rPr lang="en-US" sz="2000" b="1" dirty="0">
                <a:latin typeface="Times New Roman" panose="02020603050405020304" pitchFamily="18" charset="0"/>
                <a:cs typeface="Times New Roman" panose="02020603050405020304" pitchFamily="18" charset="0"/>
              </a:rPr>
              <a:t>LAUDATO SI</a:t>
            </a:r>
            <a:r>
              <a:rPr lang="ru-RU" sz="2000" b="1" dirty="0">
                <a:latin typeface="Times New Roman" panose="02020603050405020304" pitchFamily="18" charset="0"/>
                <a:cs typeface="Times New Roman" panose="02020603050405020304" pitchFamily="18" charset="0"/>
              </a:rPr>
              <a:t>’</a:t>
            </a:r>
            <a:r>
              <a:rPr lang="ru-RU" sz="2000" b="1" i="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Папы Римского Франциска (2015г</a:t>
            </a:r>
            <a:r>
              <a:rPr lang="ru-RU" sz="2000" b="1" dirty="0" smtClean="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«Священный </a:t>
            </a:r>
            <a:r>
              <a:rPr lang="ru-RU" sz="2000" dirty="0">
                <a:latin typeface="Times New Roman" panose="02020603050405020304" pitchFamily="18" charset="0"/>
                <a:cs typeface="Times New Roman" panose="02020603050405020304" pitchFamily="18" charset="0"/>
              </a:rPr>
              <a:t>долг человечества - быть распорядителем Земли, защищать ее ресурсы, а также «возделывать и хранить сад мира». Земля «взывает к нам из-за нанесенного нами вреда, </a:t>
            </a:r>
            <a:r>
              <a:rPr lang="ru-RU" sz="2000" dirty="0" smtClean="0">
                <a:latin typeface="Times New Roman" panose="02020603050405020304" pitchFamily="18" charset="0"/>
                <a:cs typeface="Times New Roman" panose="02020603050405020304" pitchFamily="18" charset="0"/>
              </a:rPr>
              <a:t>причиненного </a:t>
            </a:r>
            <a:r>
              <a:rPr lang="ru-RU" sz="2000" dirty="0">
                <a:latin typeface="Times New Roman" panose="02020603050405020304" pitchFamily="18" charset="0"/>
                <a:cs typeface="Times New Roman" panose="02020603050405020304" pitchFamily="18" charset="0"/>
              </a:rPr>
              <a:t>ей нашим безответственным использованием и злоупотреблением благами, которыми Бог наделил ее. Мы пришли к тому, чтобы видеть себя ее господами и хозяевами, имеющими право грабить ее по своему желанию. Насилие, присутствующее в наших сердцах, раненных грехом, также отражается в симптомах болезней, проявляющихся в почве, воде, воздухе и во всех формах жизни»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ru-RU" sz="2000" dirty="0" smtClean="0"/>
              <a:t> </a:t>
            </a:r>
            <a:r>
              <a:rPr lang="ru-RU" sz="2000" dirty="0"/>
              <a:t>«Климат - общее благо, принадлежащее всем и предназначенное для всех, констатирует папа Франциск, - Человечество призвано признать необходимость изменения образа жизни, производства и потребления, чтобы бороться с этим потеплением или, по крайней мере, с человеческими причинами, которые его вызывают или усугубляют» Папа Римский провозгласил пять инициатив, направленных на сдерживание процессов изменения климата.  </a:t>
            </a:r>
          </a:p>
        </p:txBody>
      </p:sp>
    </p:spTree>
    <p:extLst>
      <p:ext uri="{BB962C8B-B14F-4D97-AF65-F5344CB8AC3E}">
        <p14:creationId xmlns:p14="http://schemas.microsoft.com/office/powerpoint/2010/main" val="422030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7448" y="980729"/>
            <a:ext cx="9073008" cy="4247317"/>
          </a:xfrm>
          <a:prstGeom prst="rect">
            <a:avLst/>
          </a:prstGeom>
        </p:spPr>
        <p:txBody>
          <a:bodyPr wrap="square">
            <a:spAutoFit/>
          </a:bodyPr>
          <a:lstStyle/>
          <a:p>
            <a:r>
              <a:rPr lang="ru-RU" b="1" dirty="0" smtClean="0"/>
              <a:t>ПРОТЕСТАНСКИЕ РЕЛИГИОЗНЫЕ организации наиболее активно включились в мероприятия по противодействию процессам изменения климата.</a:t>
            </a:r>
          </a:p>
          <a:p>
            <a:endParaRPr lang="ru-RU" b="1" dirty="0"/>
          </a:p>
          <a:p>
            <a:r>
              <a:rPr lang="ru-RU" b="1" dirty="0" smtClean="0"/>
              <a:t>Религиозная экологическая организация </a:t>
            </a:r>
            <a:r>
              <a:rPr lang="ru-RU" b="1" dirty="0" err="1"/>
              <a:t>Eco-Congregation</a:t>
            </a:r>
            <a:r>
              <a:rPr lang="ru-RU" b="1" dirty="0"/>
              <a:t> </a:t>
            </a:r>
            <a:r>
              <a:rPr lang="ru-RU" b="1" dirty="0" err="1"/>
              <a:t>Scotland</a:t>
            </a:r>
            <a:r>
              <a:rPr lang="ru-RU" b="1" dirty="0"/>
              <a:t> (ECS</a:t>
            </a:r>
            <a:r>
              <a:rPr lang="ru-RU" b="1" dirty="0" smtClean="0"/>
              <a:t>).</a:t>
            </a:r>
          </a:p>
          <a:p>
            <a:r>
              <a:rPr lang="ru-RU" dirty="0"/>
              <a:t> ECS включает </a:t>
            </a:r>
            <a:r>
              <a:rPr lang="ru-RU" dirty="0" smtClean="0"/>
              <a:t>более 400 </a:t>
            </a:r>
            <a:r>
              <a:rPr lang="ru-RU" dirty="0"/>
              <a:t>церквей (пресвитерианские, епископальные, методистские, </a:t>
            </a:r>
            <a:r>
              <a:rPr lang="ru-RU" dirty="0" err="1"/>
              <a:t>унитаристские</a:t>
            </a:r>
            <a:r>
              <a:rPr lang="ru-RU" dirty="0"/>
              <a:t>, квакерские и римско-католические общины). </a:t>
            </a:r>
            <a:endParaRPr lang="ru-RU" dirty="0" smtClean="0"/>
          </a:p>
          <a:p>
            <a:endParaRPr lang="ru-RU" dirty="0" smtClean="0"/>
          </a:p>
          <a:p>
            <a:r>
              <a:rPr lang="ru-RU" dirty="0" smtClean="0"/>
              <a:t>Проводит активную практическую работу по защите климата и </a:t>
            </a:r>
            <a:r>
              <a:rPr lang="ru-RU" dirty="0" err="1" smtClean="0"/>
              <a:t>энергоэффективнсти</a:t>
            </a:r>
            <a:r>
              <a:rPr lang="ru-RU" dirty="0" smtClean="0"/>
              <a:t>.</a:t>
            </a:r>
          </a:p>
          <a:p>
            <a:endParaRPr lang="ru-RU" dirty="0" smtClean="0"/>
          </a:p>
          <a:p>
            <a:r>
              <a:rPr lang="ru-RU" dirty="0" smtClean="0"/>
              <a:t>Результат: поворот </a:t>
            </a:r>
            <a:r>
              <a:rPr lang="ru-RU" dirty="0"/>
              <a:t>в экологическом </a:t>
            </a:r>
            <a:r>
              <a:rPr lang="ru-RU" dirty="0" smtClean="0"/>
              <a:t>сознании.</a:t>
            </a:r>
          </a:p>
          <a:p>
            <a:r>
              <a:rPr lang="ru-RU" dirty="0" smtClean="0"/>
              <a:t>292 </a:t>
            </a:r>
            <a:r>
              <a:rPr lang="ru-RU" dirty="0"/>
              <a:t>человека были опрошены об их мнении насчет ответственности людей перед планетой и об их отношении к экологическим проблемам, таким как изменение климата. Исследователей интересовало, повлияли ли идеи, которые транслировали авторитетные или заслуживающие доверия источники среди христиан (например, Библия или папа римский), на отношение верующих к окружающей среде, на их практические действия</a:t>
            </a:r>
          </a:p>
        </p:txBody>
      </p:sp>
    </p:spTree>
    <p:extLst>
      <p:ext uri="{BB962C8B-B14F-4D97-AF65-F5344CB8AC3E}">
        <p14:creationId xmlns:p14="http://schemas.microsoft.com/office/powerpoint/2010/main" val="193947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384" y="476672"/>
            <a:ext cx="10369152" cy="6186309"/>
          </a:xfrm>
          <a:prstGeom prst="rect">
            <a:avLst/>
          </a:prstGeom>
        </p:spPr>
        <p:txBody>
          <a:bodyPr wrap="square">
            <a:spAutoFit/>
          </a:bodyPr>
          <a:lstStyle/>
          <a:p>
            <a:r>
              <a:rPr lang="en-US" b="1" dirty="0" smtClean="0"/>
              <a:t>1. </a:t>
            </a:r>
            <a:r>
              <a:rPr lang="en-US" dirty="0" err="1" smtClean="0"/>
              <a:t>Jame</a:t>
            </a:r>
            <a:r>
              <a:rPr lang="en-US" dirty="0" smtClean="0"/>
              <a:t> Schaefer. </a:t>
            </a:r>
            <a:r>
              <a:rPr lang="en-US" dirty="0"/>
              <a:t>Motivated for Action and </a:t>
            </a:r>
            <a:r>
              <a:rPr lang="en-US" dirty="0" smtClean="0"/>
              <a:t>Collaboration: The </a:t>
            </a:r>
            <a:r>
              <a:rPr lang="en-US" dirty="0"/>
              <a:t>Abrahamic Religions and Climate </a:t>
            </a:r>
            <a:r>
              <a:rPr lang="en-US" dirty="0" smtClean="0"/>
              <a:t>Change </a:t>
            </a:r>
            <a:r>
              <a:rPr lang="en-US" b="1" dirty="0" smtClean="0"/>
              <a:t>(</a:t>
            </a:r>
            <a:r>
              <a:rPr lang="ru-RU" b="1" dirty="0"/>
              <a:t>Мотивы к действию и сотрудничеству: </a:t>
            </a:r>
            <a:r>
              <a:rPr lang="ru-RU" b="1" dirty="0" err="1"/>
              <a:t>авраамические</a:t>
            </a:r>
            <a:r>
              <a:rPr lang="ru-RU" b="1" dirty="0"/>
              <a:t> религии и изменение </a:t>
            </a:r>
            <a:r>
              <a:rPr lang="ru-RU" b="1" dirty="0" smtClean="0"/>
              <a:t>климата</a:t>
            </a:r>
            <a:r>
              <a:rPr lang="en-US" b="1" dirty="0" smtClean="0"/>
              <a:t>). 2020.  </a:t>
            </a:r>
            <a:r>
              <a:rPr lang="en-US" dirty="0"/>
              <a:t>Marquette University, Milwaukee, WI 53233, </a:t>
            </a:r>
            <a:r>
              <a:rPr lang="en-US" dirty="0" smtClean="0"/>
              <a:t>USA</a:t>
            </a:r>
          </a:p>
          <a:p>
            <a:endParaRPr lang="ru-RU" dirty="0"/>
          </a:p>
          <a:p>
            <a:r>
              <a:rPr lang="en-US" b="1" dirty="0"/>
              <a:t> </a:t>
            </a:r>
            <a:r>
              <a:rPr lang="en-US" b="1" dirty="0" smtClean="0"/>
              <a:t>2. </a:t>
            </a:r>
            <a:r>
              <a:rPr lang="en-US" dirty="0" smtClean="0"/>
              <a:t>James </a:t>
            </a:r>
            <a:r>
              <a:rPr lang="en-US" dirty="0"/>
              <a:t>L. </a:t>
            </a:r>
            <a:r>
              <a:rPr lang="en-US" dirty="0" err="1"/>
              <a:t>Guth</a:t>
            </a:r>
            <a:r>
              <a:rPr lang="en-US" dirty="0"/>
              <a:t>, John C. Green, Lyman A. </a:t>
            </a:r>
            <a:r>
              <a:rPr lang="en-US" dirty="0" err="1"/>
              <a:t>Kellstedt</a:t>
            </a:r>
            <a:r>
              <a:rPr lang="en-US" dirty="0"/>
              <a:t>, Corwin E. </a:t>
            </a:r>
            <a:r>
              <a:rPr lang="en-US" dirty="0" err="1" smtClean="0"/>
              <a:t>Smidt</a:t>
            </a:r>
            <a:r>
              <a:rPr lang="en-US" dirty="0" smtClean="0"/>
              <a:t>. </a:t>
            </a:r>
            <a:endParaRPr lang="ru-RU" dirty="0"/>
          </a:p>
          <a:p>
            <a:r>
              <a:rPr lang="en-US" dirty="0"/>
              <a:t> Faith and the Environment: Religious Beliefs and Attitudes on Environmental </a:t>
            </a:r>
            <a:r>
              <a:rPr lang="en-US" dirty="0" smtClean="0"/>
              <a:t>Policy </a:t>
            </a:r>
            <a:r>
              <a:rPr lang="en-US" b="1" dirty="0" smtClean="0"/>
              <a:t>(</a:t>
            </a:r>
            <a:r>
              <a:rPr lang="ru-RU" b="1" dirty="0"/>
              <a:t>Вера и окружающая среда: религиозные убеждения и отношение к экологической </a:t>
            </a:r>
            <a:r>
              <a:rPr lang="ru-RU" b="1" dirty="0" smtClean="0"/>
              <a:t>политике</a:t>
            </a:r>
            <a:r>
              <a:rPr lang="en-US" b="1" dirty="0" smtClean="0"/>
              <a:t>)</a:t>
            </a:r>
            <a:r>
              <a:rPr lang="en-US" dirty="0" smtClean="0"/>
              <a:t>. </a:t>
            </a:r>
            <a:endParaRPr lang="ru-RU" dirty="0"/>
          </a:p>
          <a:p>
            <a:r>
              <a:rPr lang="en-US" dirty="0"/>
              <a:t> American Journal of Political Science, Vol. 39, No. 2 (May, 1995), pp. </a:t>
            </a:r>
            <a:r>
              <a:rPr lang="en-US" dirty="0" smtClean="0"/>
              <a:t>364-382. </a:t>
            </a:r>
            <a:endParaRPr lang="ru-RU" dirty="0"/>
          </a:p>
          <a:p>
            <a:r>
              <a:rPr lang="en-US" dirty="0"/>
              <a:t> </a:t>
            </a:r>
            <a:r>
              <a:rPr lang="en-US" dirty="0">
                <a:hlinkClick r:id="rId2"/>
              </a:rPr>
              <a:t>http://</a:t>
            </a:r>
            <a:r>
              <a:rPr lang="en-US" dirty="0" smtClean="0">
                <a:hlinkClick r:id="rId2"/>
              </a:rPr>
              <a:t>www.jstor.org/stable/2111617</a:t>
            </a:r>
            <a:endParaRPr lang="en-US" dirty="0" smtClean="0"/>
          </a:p>
          <a:p>
            <a:endParaRPr lang="en-US" dirty="0" smtClean="0"/>
          </a:p>
          <a:p>
            <a:r>
              <a:rPr lang="en-US" dirty="0" smtClean="0"/>
              <a:t>3. Kidwell </a:t>
            </a:r>
            <a:r>
              <a:rPr lang="en-US" dirty="0"/>
              <a:t>Je., </a:t>
            </a:r>
            <a:r>
              <a:rPr lang="en-US" dirty="0" err="1"/>
              <a:t>Ginn</a:t>
            </a:r>
            <a:r>
              <a:rPr lang="en-US" dirty="0"/>
              <a:t> F., </a:t>
            </a:r>
            <a:r>
              <a:rPr lang="en-US" dirty="0" err="1"/>
              <a:t>Northcott</a:t>
            </a:r>
            <a:r>
              <a:rPr lang="en-US" dirty="0"/>
              <a:t> M. et al. Christian climate care: Slow change, modesty and </a:t>
            </a:r>
            <a:r>
              <a:rPr lang="en-US" dirty="0" smtClean="0"/>
              <a:t>eco‐</a:t>
            </a:r>
            <a:r>
              <a:rPr lang="en-US" dirty="0" err="1" smtClean="0"/>
              <a:t>theo</a:t>
            </a:r>
            <a:r>
              <a:rPr lang="en-US" dirty="0" smtClean="0"/>
              <a:t>‐citizenship </a:t>
            </a:r>
            <a:r>
              <a:rPr lang="en-US" b="1" dirty="0" smtClean="0"/>
              <a:t>(</a:t>
            </a:r>
            <a:r>
              <a:rPr lang="ru-RU" b="1" dirty="0"/>
              <a:t>Христианская забота о климате: медленные изменения, скромность и экологическое </a:t>
            </a:r>
            <a:r>
              <a:rPr lang="ru-RU" b="1" dirty="0" smtClean="0"/>
              <a:t>гражданство</a:t>
            </a:r>
            <a:r>
              <a:rPr lang="en-US" b="1" dirty="0" smtClean="0"/>
              <a:t>). </a:t>
            </a:r>
            <a:r>
              <a:rPr lang="en-US" dirty="0"/>
              <a:t>GEO: Geography and Environment, </a:t>
            </a:r>
            <a:r>
              <a:rPr lang="en-US" dirty="0">
                <a:hlinkClick r:id="rId3" action="ppaction://hlinkfile"/>
              </a:rPr>
              <a:t>Vol.5,  Issue 2</a:t>
            </a:r>
            <a:r>
              <a:rPr lang="en-US" dirty="0"/>
              <a:t>. </a:t>
            </a:r>
            <a:r>
              <a:rPr lang="en-US" u="sng" dirty="0">
                <a:hlinkClick r:id="rId4"/>
              </a:rPr>
              <a:t>https://</a:t>
            </a:r>
            <a:r>
              <a:rPr lang="en-US" u="sng" dirty="0" smtClean="0">
                <a:hlinkClick r:id="rId4"/>
              </a:rPr>
              <a:t>doi.org/10.1002/geo2.59</a:t>
            </a:r>
            <a:endParaRPr lang="en-US" u="sng" dirty="0" smtClean="0"/>
          </a:p>
          <a:p>
            <a:endParaRPr lang="en-US" u="sng" dirty="0"/>
          </a:p>
          <a:p>
            <a:r>
              <a:rPr lang="en-US" dirty="0" smtClean="0"/>
              <a:t>4. </a:t>
            </a:r>
            <a:r>
              <a:rPr lang="en-US" dirty="0"/>
              <a:t>Morrison M., Duncan R., Parton K. Religion Does Matter for Climate Change Attitudes and </a:t>
            </a:r>
            <a:r>
              <a:rPr lang="en-US" dirty="0" smtClean="0"/>
              <a:t>Behavior </a:t>
            </a:r>
            <a:r>
              <a:rPr lang="en-US" b="1" dirty="0" smtClean="0"/>
              <a:t>(</a:t>
            </a:r>
            <a:r>
              <a:rPr lang="ru-RU" b="1" dirty="0"/>
              <a:t>Религия имеет значение для отношения к изменению климата и </a:t>
            </a:r>
            <a:r>
              <a:rPr lang="ru-RU" b="1" dirty="0" smtClean="0"/>
              <a:t>поведения</a:t>
            </a:r>
            <a:r>
              <a:rPr lang="en-US" b="1" dirty="0" smtClean="0"/>
              <a:t>),  </a:t>
            </a:r>
            <a:r>
              <a:rPr lang="en-US" dirty="0"/>
              <a:t>2015, DOI: </a:t>
            </a:r>
            <a:r>
              <a:rPr lang="en-US" u="sng" dirty="0">
                <a:hlinkClick r:id="rId5"/>
              </a:rPr>
              <a:t>10.1371/journal.pone.0134868</a:t>
            </a:r>
            <a:r>
              <a:rPr lang="en-US" dirty="0"/>
              <a:t>, URL: </a:t>
            </a:r>
            <a:r>
              <a:rPr lang="en-US" dirty="0">
                <a:hlinkClick r:id="rId6"/>
              </a:rPr>
              <a:t>https://</a:t>
            </a:r>
            <a:r>
              <a:rPr lang="en-US" dirty="0" smtClean="0">
                <a:hlinkClick r:id="rId6"/>
              </a:rPr>
              <a:t>www.researchgate.net/publication/280870309</a:t>
            </a:r>
            <a:endParaRPr lang="en-US" dirty="0" smtClean="0"/>
          </a:p>
          <a:p>
            <a:endParaRPr lang="en-US" dirty="0"/>
          </a:p>
          <a:p>
            <a:r>
              <a:rPr lang="en-US" dirty="0" smtClean="0"/>
              <a:t>5. </a:t>
            </a:r>
            <a:r>
              <a:rPr lang="en-US" dirty="0"/>
              <a:t>Shin, Faith and Preston, Jesse (2019</a:t>
            </a:r>
            <a:r>
              <a:rPr lang="en-US" dirty="0" smtClean="0"/>
              <a:t>). </a:t>
            </a:r>
            <a:r>
              <a:rPr lang="en-US" dirty="0"/>
              <a:t>Green as the gospel : the power of stewardship messages to improve climate change </a:t>
            </a:r>
            <a:r>
              <a:rPr lang="en-US" dirty="0" smtClean="0"/>
              <a:t>attitudes</a:t>
            </a:r>
            <a:r>
              <a:rPr lang="en-US" b="1" dirty="0" smtClean="0"/>
              <a:t> (</a:t>
            </a:r>
            <a:r>
              <a:rPr lang="ru-RU" b="1" dirty="0"/>
              <a:t>Зеленый как Евангелие: сила управленческих посланий для улучшения изменения </a:t>
            </a:r>
            <a:r>
              <a:rPr lang="ru-RU" b="1" dirty="0" smtClean="0"/>
              <a:t>климата</a:t>
            </a:r>
            <a:r>
              <a:rPr lang="en-US" b="1" dirty="0" smtClean="0"/>
              <a:t>). </a:t>
            </a:r>
            <a:r>
              <a:rPr lang="ru-RU" dirty="0" err="1" smtClean="0"/>
              <a:t>Psychology</a:t>
            </a:r>
            <a:r>
              <a:rPr lang="ru-RU" dirty="0" smtClean="0"/>
              <a:t> </a:t>
            </a:r>
            <a:r>
              <a:rPr lang="ru-RU" dirty="0" err="1"/>
              <a:t>of</a:t>
            </a:r>
            <a:r>
              <a:rPr lang="ru-RU" dirty="0"/>
              <a:t> </a:t>
            </a:r>
            <a:r>
              <a:rPr lang="ru-RU" dirty="0" err="1"/>
              <a:t>Religion</a:t>
            </a:r>
            <a:r>
              <a:rPr lang="ru-RU" dirty="0"/>
              <a:t> </a:t>
            </a:r>
            <a:r>
              <a:rPr lang="ru-RU" dirty="0" err="1"/>
              <a:t>and</a:t>
            </a:r>
            <a:r>
              <a:rPr lang="ru-RU" dirty="0"/>
              <a:t> </a:t>
            </a:r>
            <a:r>
              <a:rPr lang="ru-RU" dirty="0" err="1"/>
              <a:t>Spirituality</a:t>
            </a:r>
            <a:r>
              <a:rPr lang="ru-RU" dirty="0"/>
              <a:t> . doi:</a:t>
            </a:r>
            <a:r>
              <a:rPr lang="ru-RU" u="sng" dirty="0">
                <a:hlinkClick r:id="rId7"/>
              </a:rPr>
              <a:t>10.1037/rel0000249 </a:t>
            </a:r>
            <a:endParaRPr lang="ru-RU" dirty="0"/>
          </a:p>
        </p:txBody>
      </p:sp>
    </p:spTree>
    <p:extLst>
      <p:ext uri="{BB962C8B-B14F-4D97-AF65-F5344CB8AC3E}">
        <p14:creationId xmlns:p14="http://schemas.microsoft.com/office/powerpoint/2010/main" val="257605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3472" y="1052736"/>
            <a:ext cx="9361040" cy="2246769"/>
          </a:xfrm>
          <a:prstGeom prst="rect">
            <a:avLst/>
          </a:prstGeom>
        </p:spPr>
        <p:txBody>
          <a:bodyPr wrap="square">
            <a:spAutoFit/>
          </a:bodyPr>
          <a:lstStyle/>
          <a:p>
            <a:r>
              <a:rPr lang="ru-RU" sz="2000" dirty="0"/>
              <a:t>В России подобные исследования  не проводились, хотя работа </a:t>
            </a:r>
            <a:r>
              <a:rPr lang="ru-RU" sz="2000" b="1" dirty="0"/>
              <a:t>Русской Православной Церкви</a:t>
            </a:r>
            <a:r>
              <a:rPr lang="ru-RU" sz="2000" dirty="0"/>
              <a:t> по сохранению природы, осуществляется. </a:t>
            </a:r>
            <a:endParaRPr lang="ru-RU" sz="2000" dirty="0" smtClean="0"/>
          </a:p>
          <a:p>
            <a:endParaRPr lang="ru-RU" sz="2000" dirty="0"/>
          </a:p>
          <a:p>
            <a:r>
              <a:rPr lang="ru-RU" sz="2000" dirty="0" smtClean="0"/>
              <a:t>В </a:t>
            </a:r>
            <a:r>
              <a:rPr lang="ru-RU" sz="2000" dirty="0"/>
              <a:t>частности, в рамках </a:t>
            </a:r>
            <a:r>
              <a:rPr lang="en-US" sz="2000" b="1" dirty="0"/>
              <a:t>XXVIII</a:t>
            </a:r>
            <a:r>
              <a:rPr lang="ru-RU" sz="2000" b="1" dirty="0"/>
              <a:t> Международных Рождественских образовательных чтений </a:t>
            </a:r>
            <a:r>
              <a:rPr lang="ru-RU" sz="2000" b="1" dirty="0" smtClean="0"/>
              <a:t>в </a:t>
            </a:r>
            <a:r>
              <a:rPr lang="ru-RU" sz="2000" b="1" dirty="0"/>
              <a:t>январе 2020 года </a:t>
            </a:r>
            <a:r>
              <a:rPr lang="ru-RU" sz="2000" dirty="0"/>
              <a:t>состоялась конференция «</a:t>
            </a:r>
            <a:r>
              <a:rPr lang="ru-RU" sz="2000" b="1" dirty="0"/>
              <a:t>Благословенный Север». </a:t>
            </a:r>
            <a:r>
              <a:rPr lang="ru-RU" sz="2000" dirty="0"/>
              <a:t>Организатор конференции - архиерей самой северной епархии Русской православной церкви </a:t>
            </a:r>
            <a:r>
              <a:rPr lang="ru-RU" sz="2000" b="1" dirty="0"/>
              <a:t>епископ </a:t>
            </a:r>
            <a:r>
              <a:rPr lang="ru-RU" sz="2000" b="1" dirty="0" err="1"/>
              <a:t>Нарьян-Марский</a:t>
            </a:r>
            <a:r>
              <a:rPr lang="ru-RU" sz="2000" b="1" dirty="0"/>
              <a:t> и Мезенский Иаков. </a:t>
            </a:r>
          </a:p>
        </p:txBody>
      </p:sp>
    </p:spTree>
    <p:extLst>
      <p:ext uri="{BB962C8B-B14F-4D97-AF65-F5344CB8AC3E}">
        <p14:creationId xmlns:p14="http://schemas.microsoft.com/office/powerpoint/2010/main" val="300593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7408" y="476672"/>
            <a:ext cx="10873208" cy="5355312"/>
          </a:xfrm>
          <a:prstGeom prst="rect">
            <a:avLst/>
          </a:prstGeom>
        </p:spPr>
        <p:txBody>
          <a:bodyPr wrap="square">
            <a:spAutoFit/>
          </a:bodyPr>
          <a:lstStyle/>
          <a:p>
            <a:r>
              <a:rPr lang="ru-RU" b="1" dirty="0"/>
              <a:t>Выводы</a:t>
            </a:r>
            <a:r>
              <a:rPr lang="ru-RU" b="1" dirty="0" smtClean="0"/>
              <a:t>:</a:t>
            </a:r>
          </a:p>
          <a:p>
            <a:endParaRPr lang="ru-RU" dirty="0"/>
          </a:p>
          <a:p>
            <a:pPr lvl="0"/>
            <a:r>
              <a:rPr lang="ru-RU" dirty="0" smtClean="0"/>
              <a:t>1. Религия </a:t>
            </a:r>
            <a:r>
              <a:rPr lang="ru-RU" dirty="0"/>
              <a:t>оказывает существенное влияние на убеждения об изменении климата,  при этом наблюдаются некоторые различия между представителями разных религий. </a:t>
            </a:r>
            <a:r>
              <a:rPr lang="ru-RU" dirty="0" smtClean="0"/>
              <a:t>Данная </a:t>
            </a:r>
            <a:r>
              <a:rPr lang="ru-RU" dirty="0"/>
              <a:t>проблема еще недостаточно изучена и требует дальнейшего исследования в разных регионах  земли с разными религиями и культурами. </a:t>
            </a:r>
          </a:p>
          <a:p>
            <a:pPr lvl="0"/>
            <a:endParaRPr lang="ru-RU" dirty="0" smtClean="0"/>
          </a:p>
          <a:p>
            <a:pPr lvl="0"/>
            <a:r>
              <a:rPr lang="ru-RU" dirty="0" smtClean="0"/>
              <a:t>2. Современные </a:t>
            </a:r>
            <a:r>
              <a:rPr lang="ru-RU" dirty="0"/>
              <a:t>церкви, религиозные общины и религиозные экологические движения включились в просветительскую и воспитательную работу в области изменения климата.  Определенные результаты уже наблюдаются. Об этом свидетельствуют данные, полученные </a:t>
            </a:r>
            <a:r>
              <a:rPr lang="ru-RU" dirty="0" smtClean="0"/>
              <a:t>шотландскими, австралийскими  </a:t>
            </a:r>
            <a:r>
              <a:rPr lang="ru-RU" dirty="0"/>
              <a:t>исследователями. </a:t>
            </a:r>
            <a:endParaRPr lang="ru-RU" dirty="0" smtClean="0"/>
          </a:p>
          <a:p>
            <a:pPr lvl="0"/>
            <a:endParaRPr lang="ru-RU" dirty="0"/>
          </a:p>
          <a:p>
            <a:pPr lvl="0"/>
            <a:r>
              <a:rPr lang="ru-RU" dirty="0" smtClean="0"/>
              <a:t>3. Во </a:t>
            </a:r>
            <a:r>
              <a:rPr lang="ru-RU" dirty="0"/>
              <a:t>всем мире  проводятся различные мероприятия: конференции, круглые столы, дискуссии на темы экологии и изменения климата. </a:t>
            </a:r>
            <a:endParaRPr lang="ru-RU" dirty="0" smtClean="0"/>
          </a:p>
          <a:p>
            <a:pPr lvl="0"/>
            <a:r>
              <a:rPr lang="ru-RU" dirty="0" smtClean="0"/>
              <a:t>В </a:t>
            </a:r>
            <a:r>
              <a:rPr lang="ru-RU" dirty="0"/>
              <a:t>этот процесс активно включилась и Русская Православная церковь, которая в сотрудничестве с учеными, членами научных обществ,  общественными деятелями  активно обсуждает проблемы защиты окружающей среды, духовно-нравственного возрождения, а также призывает к практическим действиям по охране природы</a:t>
            </a:r>
            <a:r>
              <a:rPr lang="ru-RU" b="1" dirty="0"/>
              <a:t>:  </a:t>
            </a:r>
            <a:r>
              <a:rPr lang="ru-RU" b="1" dirty="0" smtClean="0"/>
              <a:t>«Природа </a:t>
            </a:r>
            <a:r>
              <a:rPr lang="ru-RU" b="1" dirty="0"/>
              <a:t>подлинно преображается или погибает не сама по себе, но под воздействием человека. Его духовное состояние играет решающую роль, ибо сказывается на окружающей среде как при внешнем воздействии на нее, так и при отсутствии такого воздействия</a:t>
            </a:r>
            <a:r>
              <a:rPr lang="ru-RU" b="1" dirty="0" smtClean="0"/>
              <a:t>»</a:t>
            </a:r>
            <a:r>
              <a:rPr lang="ru-RU" dirty="0" smtClean="0"/>
              <a:t>.</a:t>
            </a:r>
            <a:endParaRPr lang="ru-RU" dirty="0"/>
          </a:p>
        </p:txBody>
      </p:sp>
    </p:spTree>
    <p:extLst>
      <p:ext uri="{BB962C8B-B14F-4D97-AF65-F5344CB8AC3E}">
        <p14:creationId xmlns:p14="http://schemas.microsoft.com/office/powerpoint/2010/main" val="343611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301" y="1124744"/>
            <a:ext cx="8321252" cy="2862322"/>
          </a:xfrm>
          <a:prstGeom prst="rect">
            <a:avLst/>
          </a:prstGeom>
          <a:noFill/>
        </p:spPr>
        <p:txBody>
          <a:bodyPr wrap="none" rtlCol="0">
            <a:spAutoFit/>
          </a:bodyPr>
          <a:lstStyle/>
          <a:p>
            <a:r>
              <a:rPr lang="ru-RU" sz="6000" dirty="0" smtClean="0"/>
              <a:t>СПАСИБО ЗА ВНИМАНИЕ</a:t>
            </a:r>
          </a:p>
          <a:p>
            <a:endParaRPr lang="ru-RU" sz="6000" dirty="0"/>
          </a:p>
          <a:p>
            <a:endParaRPr lang="ru-RU" sz="6000" dirty="0"/>
          </a:p>
        </p:txBody>
      </p:sp>
      <p:sp>
        <p:nvSpPr>
          <p:cNvPr id="4" name="Прямоугольник 3"/>
          <p:cNvSpPr/>
          <p:nvPr/>
        </p:nvSpPr>
        <p:spPr>
          <a:xfrm>
            <a:off x="401667" y="2924944"/>
            <a:ext cx="11161240" cy="2862322"/>
          </a:xfrm>
          <a:prstGeom prst="rect">
            <a:avLst/>
          </a:prstGeom>
        </p:spPr>
        <p:txBody>
          <a:bodyPr wrap="square">
            <a:spAutoFit/>
          </a:bodyPr>
          <a:lstStyle/>
          <a:p>
            <a:pPr algn="ctr">
              <a:lnSpc>
                <a:spcPct val="100000"/>
              </a:lnSpc>
            </a:pPr>
            <a:r>
              <a:rPr lang="ru-RU" dirty="0">
                <a:solidFill>
                  <a:schemeClr val="accent1"/>
                </a:solidFill>
              </a:rPr>
              <a:t>Это исследование было проведено в рамках проекта </a:t>
            </a:r>
            <a:r>
              <a:rPr lang="ru-RU" b="1" i="1" dirty="0">
                <a:solidFill>
                  <a:schemeClr val="accent1"/>
                </a:solidFill>
              </a:rPr>
              <a:t>620497-</a:t>
            </a:r>
            <a:r>
              <a:rPr lang="en-US" b="1" i="1" dirty="0">
                <a:solidFill>
                  <a:schemeClr val="accent1"/>
                </a:solidFill>
              </a:rPr>
              <a:t>EPP</a:t>
            </a:r>
            <a:r>
              <a:rPr lang="ru-RU" b="1" i="1" dirty="0">
                <a:solidFill>
                  <a:schemeClr val="accent1"/>
                </a:solidFill>
              </a:rPr>
              <a:t>-1-2020-1-</a:t>
            </a:r>
            <a:r>
              <a:rPr lang="en-US" b="1" i="1" dirty="0">
                <a:solidFill>
                  <a:schemeClr val="accent1"/>
                </a:solidFill>
              </a:rPr>
              <a:t>RU</a:t>
            </a:r>
            <a:r>
              <a:rPr lang="ru-RU" b="1" i="1" dirty="0">
                <a:solidFill>
                  <a:schemeClr val="accent1"/>
                </a:solidFill>
              </a:rPr>
              <a:t>-</a:t>
            </a:r>
            <a:r>
              <a:rPr lang="en-US" b="1" i="1" dirty="0">
                <a:solidFill>
                  <a:schemeClr val="accent1"/>
                </a:solidFill>
              </a:rPr>
              <a:t>EPPJMO</a:t>
            </a:r>
            <a:r>
              <a:rPr lang="ru-RU" b="1" i="1" dirty="0">
                <a:solidFill>
                  <a:schemeClr val="accent1"/>
                </a:solidFill>
              </a:rPr>
              <a:t>-</a:t>
            </a:r>
            <a:r>
              <a:rPr lang="en-US" b="1" i="1" dirty="0">
                <a:solidFill>
                  <a:schemeClr val="accent1"/>
                </a:solidFill>
              </a:rPr>
              <a:t>MODULE</a:t>
            </a:r>
            <a:r>
              <a:rPr lang="ru-RU" b="1" i="1" dirty="0">
                <a:solidFill>
                  <a:schemeClr val="accent1"/>
                </a:solidFill>
              </a:rPr>
              <a:t> “Изменение климата и городское планирование: европейский опыт” (</a:t>
            </a:r>
            <a:r>
              <a:rPr lang="en-US" b="1" i="1" dirty="0">
                <a:solidFill>
                  <a:schemeClr val="accent1"/>
                </a:solidFill>
              </a:rPr>
              <a:t>CLEUX</a:t>
            </a:r>
            <a:r>
              <a:rPr lang="ru-RU" b="1" i="1" dirty="0">
                <a:solidFill>
                  <a:schemeClr val="accent1"/>
                </a:solidFill>
              </a:rPr>
              <a:t>)</a:t>
            </a:r>
            <a:r>
              <a:rPr lang="ru-RU" dirty="0">
                <a:solidFill>
                  <a:schemeClr val="accent1"/>
                </a:solidFill>
              </a:rPr>
              <a:t>, финансируемого при поддержке Европейской комиссии. Выводы и мнения, представленные в настоящем документе, отражают только точку зрения авторов, и Комиссия не может нести ответственность за любое использование информации, содержащейся в нем.</a:t>
            </a:r>
          </a:p>
          <a:p>
            <a:pPr algn="ctr">
              <a:lnSpc>
                <a:spcPct val="100000"/>
              </a:lnSpc>
            </a:pPr>
            <a:endParaRPr lang="ru-RU" dirty="0">
              <a:solidFill>
                <a:schemeClr val="accent1"/>
              </a:solidFill>
            </a:endParaRPr>
          </a:p>
          <a:p>
            <a:pPr algn="ctr">
              <a:lnSpc>
                <a:spcPct val="100000"/>
              </a:lnSpc>
            </a:pPr>
            <a:r>
              <a:rPr lang="en-US" dirty="0">
                <a:solidFill>
                  <a:schemeClr val="accent1"/>
                </a:solidFill>
              </a:rPr>
              <a:t>This research was carried out under the project 620497-EPP-1-2020-1-RU-EPPJMO-MODULE “Climate change and urban planning: European experience” (CLEUX), funded with support from the European Commission. The findings and opinions reported in this paper reflect the views only of the authors, and the Commission cannot be held responsible for any use which may be made of the information contained in it</a:t>
            </a:r>
            <a:endParaRPr lang="ru-RU" dirty="0">
              <a:solidFill>
                <a:schemeClr val="accent1"/>
              </a:solidFill>
            </a:endParaRPr>
          </a:p>
        </p:txBody>
      </p:sp>
    </p:spTree>
    <p:extLst>
      <p:ext uri="{BB962C8B-B14F-4D97-AF65-F5344CB8AC3E}">
        <p14:creationId xmlns:p14="http://schemas.microsoft.com/office/powerpoint/2010/main" val="299542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68075" y="3212976"/>
            <a:ext cx="5164475" cy="1323439"/>
          </a:xfrm>
          <a:prstGeom prst="rect">
            <a:avLst/>
          </a:prstGeom>
        </p:spPr>
        <p:txBody>
          <a:bodyPr wrap="square">
            <a:spAutoFit/>
          </a:bodyPr>
          <a:lstStyle/>
          <a:p>
            <a:r>
              <a:rPr lang="ru-RU" sz="1600" dirty="0"/>
              <a:t>Около 75% потепления происходит за счет углекислого газа, выбрасываемого в атмосферу промышленными предприятиями, транспортом, зданиями и другими сооружениями. </a:t>
            </a:r>
          </a:p>
          <a:p>
            <a:endParaRPr lang="ru-RU"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478" y="145943"/>
            <a:ext cx="4843084" cy="263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8075" y="145943"/>
            <a:ext cx="5164475" cy="277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173" y="2924944"/>
            <a:ext cx="480053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99458" y="5373216"/>
            <a:ext cx="10561172" cy="646331"/>
          </a:xfrm>
          <a:prstGeom prst="rect">
            <a:avLst/>
          </a:prstGeom>
          <a:noFill/>
        </p:spPr>
        <p:txBody>
          <a:bodyPr wrap="square" rtlCol="0">
            <a:spAutoFit/>
          </a:bodyPr>
          <a:lstStyle/>
          <a:p>
            <a:pPr algn="just"/>
            <a:r>
              <a:rPr lang="ru-RU" dirty="0"/>
              <a:t>Города являются основными движущими </a:t>
            </a:r>
            <a:r>
              <a:rPr lang="ru-RU" dirty="0" smtClean="0"/>
              <a:t>силами </a:t>
            </a:r>
            <a:r>
              <a:rPr lang="ru-RU" dirty="0" err="1" smtClean="0"/>
              <a:t>сверхпотребления</a:t>
            </a:r>
            <a:r>
              <a:rPr lang="ru-RU" dirty="0" smtClean="0"/>
              <a:t> </a:t>
            </a:r>
            <a:r>
              <a:rPr lang="ru-RU" dirty="0"/>
              <a:t>энергии и выбросов парниковых газов - источниками антропогенного изменения климата</a:t>
            </a:r>
          </a:p>
        </p:txBody>
      </p:sp>
    </p:spTree>
    <p:extLst>
      <p:ext uri="{BB962C8B-B14F-4D97-AF65-F5344CB8AC3E}">
        <p14:creationId xmlns:p14="http://schemas.microsoft.com/office/powerpoint/2010/main" val="335696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507507"/>
              </p:ext>
            </p:extLst>
          </p:nvPr>
        </p:nvGraphicFramePr>
        <p:xfrm>
          <a:off x="263352" y="742637"/>
          <a:ext cx="11737304" cy="6136187"/>
        </p:xfrm>
        <a:graphic>
          <a:graphicData uri="http://schemas.openxmlformats.org/drawingml/2006/table">
            <a:tbl>
              <a:tblPr firstRow="1" firstCol="1" bandRow="1">
                <a:tableStyleId>{5C22544A-7EE6-4342-B048-85BDC9FD1C3A}</a:tableStyleId>
              </a:tblPr>
              <a:tblGrid>
                <a:gridCol w="4347913"/>
                <a:gridCol w="3006678"/>
                <a:gridCol w="3074652"/>
                <a:gridCol w="1308061"/>
              </a:tblGrid>
              <a:tr h="1096312">
                <a:tc>
                  <a:txBody>
                    <a:bodyPr/>
                    <a:lstStyle/>
                    <a:p>
                      <a:pPr algn="just">
                        <a:lnSpc>
                          <a:spcPct val="115000"/>
                        </a:lnSpc>
                        <a:spcAft>
                          <a:spcPts val="0"/>
                        </a:spcAft>
                      </a:pPr>
                      <a:r>
                        <a:rPr lang="ru-RU" sz="1200" dirty="0">
                          <a:effectLst/>
                        </a:rPr>
                        <a:t> </a:t>
                      </a:r>
                      <a:r>
                        <a:rPr lang="ru-RU" sz="1200" dirty="0" smtClean="0">
                          <a:effectLst/>
                        </a:rPr>
                        <a:t>Страна</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Климат вероятно или определенно меняется (%)</a:t>
                      </a:r>
                      <a:endParaRPr lang="ru-RU" sz="1200" dirty="0">
                        <a:effectLst/>
                        <a:latin typeface="Calibri"/>
                        <a:ea typeface="Calibri"/>
                        <a:cs typeface="Times New Roman"/>
                      </a:endParaRPr>
                    </a:p>
                  </a:txBody>
                  <a:tcPr marL="62969" marR="62969"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dirty="0">
                          <a:effectLst/>
                        </a:rPr>
                        <a:t>Изменение климата частично происходит из-за человеческой </a:t>
                      </a:r>
                      <a:r>
                        <a:rPr lang="ru-RU" sz="1200" dirty="0" smtClean="0">
                          <a:effectLst/>
                        </a:rPr>
                        <a:t>деятельности (%)</a:t>
                      </a:r>
                      <a:endParaRPr lang="ru-RU" sz="1200" dirty="0" smtClean="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Изменение климата будет иметь негативные последствия (%)</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Австрия   </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92.5</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91.8</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74.0</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Бельгия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94.0</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66.3</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Греция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88.9</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89.5</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68.0</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Эстония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91.3</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88.8</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59.7</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Финляндия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94.0</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93.9</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67.2</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Франция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96.3</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93.8</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73.7</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Германия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95.4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94.8</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77.4</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Венгрия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91.4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92.7</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77.0</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Исландия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97.7</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94.6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81.6</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Ирландия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96.1</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91.1</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63.2</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Израиль</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86.3</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85.4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58.1</a:t>
                      </a:r>
                      <a:endParaRPr lang="ru-RU" sz="120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a:effectLst/>
                        </a:rPr>
                        <a:t>Италия</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94.8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93.6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69.0</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Литва</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88.7</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smtClean="0">
                          <a:effectLst/>
                        </a:rPr>
                        <a:t>82.7</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73.7</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Нидерланды</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96.2</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91.8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61.6</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Норвегия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92.9</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87.8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71.9</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Польша</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92.6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89.6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70.4</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Португалия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97.0</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93.6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81.1</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Россия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82.2</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83.8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61.8</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Словения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96.5</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93.0</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71.4</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Испания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95.8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95.7</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87.9</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Швеция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96.8</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92.4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81.2</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Швейцария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96.4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94.4</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74.0</a:t>
                      </a:r>
                      <a:endParaRPr lang="ru-RU" sz="1200" dirty="0">
                        <a:effectLst/>
                        <a:latin typeface="Calibri"/>
                        <a:ea typeface="Calibri"/>
                        <a:cs typeface="Times New Roman"/>
                      </a:endParaRPr>
                    </a:p>
                  </a:txBody>
                  <a:tcPr marL="62969" marR="62969" marT="0" marB="0"/>
                </a:tc>
              </a:tr>
              <a:tr h="219125">
                <a:tc>
                  <a:txBody>
                    <a:bodyPr/>
                    <a:lstStyle/>
                    <a:p>
                      <a:pPr algn="just">
                        <a:lnSpc>
                          <a:spcPct val="115000"/>
                        </a:lnSpc>
                        <a:spcAft>
                          <a:spcPts val="0"/>
                        </a:spcAft>
                      </a:pPr>
                      <a:r>
                        <a:rPr lang="ru-RU" sz="1200" dirty="0">
                          <a:effectLst/>
                        </a:rPr>
                        <a:t>Великобритания</a:t>
                      </a:r>
                      <a:endParaRPr lang="ru-RU" sz="1200" dirty="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93.6</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a:effectLst/>
                        </a:rPr>
                        <a:t>91.0</a:t>
                      </a:r>
                      <a:endParaRPr lang="ru-RU" sz="1200">
                        <a:effectLst/>
                        <a:latin typeface="Calibri"/>
                        <a:ea typeface="Calibri"/>
                        <a:cs typeface="Times New Roman"/>
                      </a:endParaRPr>
                    </a:p>
                  </a:txBody>
                  <a:tcPr marL="62969" marR="62969" marT="0" marB="0"/>
                </a:tc>
                <a:tc>
                  <a:txBody>
                    <a:bodyPr/>
                    <a:lstStyle/>
                    <a:p>
                      <a:pPr algn="just">
                        <a:lnSpc>
                          <a:spcPct val="115000"/>
                        </a:lnSpc>
                        <a:spcAft>
                          <a:spcPts val="0"/>
                        </a:spcAft>
                      </a:pPr>
                      <a:r>
                        <a:rPr lang="ru-RU" sz="1200" dirty="0">
                          <a:effectLst/>
                        </a:rPr>
                        <a:t>66.0</a:t>
                      </a:r>
                      <a:endParaRPr lang="ru-RU" sz="1200" dirty="0">
                        <a:effectLst/>
                        <a:latin typeface="Calibri"/>
                        <a:ea typeface="Calibri"/>
                        <a:cs typeface="Times New Roman"/>
                      </a:endParaRPr>
                    </a:p>
                  </a:txBody>
                  <a:tcPr marL="62969" marR="62969" marT="0" marB="0"/>
                </a:tc>
              </a:tr>
            </a:tbl>
          </a:graphicData>
        </a:graphic>
      </p:graphicFrame>
      <p:sp>
        <p:nvSpPr>
          <p:cNvPr id="3" name="Rectangle 1"/>
          <p:cNvSpPr>
            <a:spLocks noChangeArrowheads="1"/>
          </p:cNvSpPr>
          <p:nvPr/>
        </p:nvSpPr>
        <p:spPr bwMode="auto">
          <a:xfrm>
            <a:off x="4436533" y="1431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1103445" y="188640"/>
            <a:ext cx="10081120" cy="553998"/>
          </a:xfrm>
          <a:prstGeom prst="rect">
            <a:avLst/>
          </a:prstGeom>
          <a:noFill/>
        </p:spPr>
        <p:txBody>
          <a:bodyPr wrap="square" rtlCol="0">
            <a:spAutoFit/>
          </a:bodyPr>
          <a:lstStyle/>
          <a:p>
            <a:pPr algn="ctr"/>
            <a:r>
              <a:rPr lang="ru-RU" dirty="0" smtClean="0"/>
              <a:t>Результаты опроса </a:t>
            </a:r>
            <a:r>
              <a:rPr lang="ru-RU" u="sng" dirty="0" err="1" smtClean="0">
                <a:hlinkClick r:id="rId2"/>
              </a:rPr>
              <a:t>European</a:t>
            </a:r>
            <a:r>
              <a:rPr lang="ru-RU" u="sng" dirty="0" smtClean="0">
                <a:hlinkClick r:id="rId2"/>
              </a:rPr>
              <a:t> </a:t>
            </a:r>
            <a:r>
              <a:rPr lang="ru-RU" u="sng" dirty="0" err="1" smtClean="0">
                <a:hlinkClick r:id="rId2"/>
              </a:rPr>
              <a:t>Social</a:t>
            </a:r>
            <a:r>
              <a:rPr lang="ru-RU" u="sng" dirty="0" smtClean="0">
                <a:hlinkClick r:id="rId2"/>
              </a:rPr>
              <a:t> </a:t>
            </a:r>
            <a:r>
              <a:rPr lang="ru-RU" u="sng" dirty="0" err="1" smtClean="0">
                <a:hlinkClick r:id="rId2"/>
              </a:rPr>
              <a:t>Survey</a:t>
            </a:r>
            <a:r>
              <a:rPr lang="ru-RU" dirty="0" smtClean="0"/>
              <a:t> (ESS) 8 раунд, 2017г.</a:t>
            </a:r>
            <a:endParaRPr lang="ru-RU" dirty="0"/>
          </a:p>
          <a:p>
            <a:pPr algn="ctr"/>
            <a:r>
              <a:rPr lang="ru-RU" sz="1200" dirty="0" smtClean="0"/>
              <a:t>Опрошено </a:t>
            </a:r>
            <a:r>
              <a:rPr lang="ru-RU" sz="1200" dirty="0"/>
              <a:t>44 387 человек из 23 стран Европы</a:t>
            </a:r>
            <a:r>
              <a:rPr lang="ru-RU" sz="1200" dirty="0" smtClean="0"/>
              <a:t>.</a:t>
            </a:r>
            <a:r>
              <a:rPr lang="ru-RU" sz="1200" dirty="0"/>
              <a:t> </a:t>
            </a:r>
            <a:endParaRPr lang="ru-RU" sz="1200" dirty="0" smtClean="0"/>
          </a:p>
        </p:txBody>
      </p:sp>
    </p:spTree>
    <p:extLst>
      <p:ext uri="{BB962C8B-B14F-4D97-AF65-F5344CB8AC3E}">
        <p14:creationId xmlns:p14="http://schemas.microsoft.com/office/powerpoint/2010/main" val="206391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584590104"/>
              </p:ext>
            </p:extLst>
          </p:nvPr>
        </p:nvGraphicFramePr>
        <p:xfrm>
          <a:off x="623393" y="908720"/>
          <a:ext cx="10465161" cy="33362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87489" y="260648"/>
            <a:ext cx="10081120" cy="369332"/>
          </a:xfrm>
          <a:prstGeom prst="rect">
            <a:avLst/>
          </a:prstGeom>
          <a:noFill/>
        </p:spPr>
        <p:txBody>
          <a:bodyPr wrap="square" rtlCol="0">
            <a:spAutoFit/>
          </a:bodyPr>
          <a:lstStyle/>
          <a:p>
            <a:r>
              <a:rPr lang="ru-RU" dirty="0" smtClean="0"/>
              <a:t>Личные нормы, личная эффективность и ожидаемый результат</a:t>
            </a:r>
            <a:endParaRPr lang="ru-RU" dirty="0"/>
          </a:p>
        </p:txBody>
      </p:sp>
      <p:sp>
        <p:nvSpPr>
          <p:cNvPr id="5" name="Прямоугольник 4"/>
          <p:cNvSpPr/>
          <p:nvPr/>
        </p:nvSpPr>
        <p:spPr>
          <a:xfrm>
            <a:off x="719402" y="4365105"/>
            <a:ext cx="10849207" cy="1815882"/>
          </a:xfrm>
          <a:prstGeom prst="rect">
            <a:avLst/>
          </a:prstGeom>
        </p:spPr>
        <p:txBody>
          <a:bodyPr wrap="square">
            <a:spAutoFit/>
          </a:bodyPr>
          <a:lstStyle/>
          <a:p>
            <a:r>
              <a:rPr lang="ru-RU" sz="1600" dirty="0"/>
              <a:t>П</a:t>
            </a:r>
            <a:r>
              <a:rPr lang="ru-RU" sz="1600" dirty="0" smtClean="0"/>
              <a:t>роблема, связанная с преодолением негативных последствий изменения климата – формирование моделей поведения, носители которых осознавали бы личную ответственность за происходящее. В рамках опроса 8 раунда </a:t>
            </a:r>
            <a:r>
              <a:rPr lang="en-US" sz="1600" dirty="0" smtClean="0"/>
              <a:t>of the European Social Survey</a:t>
            </a:r>
            <a:r>
              <a:rPr lang="ru-RU" sz="1600" dirty="0" smtClean="0"/>
              <a:t> задавались вопросы о чувстве личной ответственности за уменьшение последствий изменения климата. Респондентам была предложена 11-балльная шкала от 0 «совсем нет» и до 10 «очень много». </a:t>
            </a:r>
            <a:r>
              <a:rPr lang="ru-RU" sz="1600" b="1" dirty="0" smtClean="0"/>
              <a:t>Чувство личной ответственности (личные нормы) были самыми высокими во Франции, Швейцарии, Германии </a:t>
            </a:r>
            <a:r>
              <a:rPr lang="ru-RU" sz="1600" dirty="0" smtClean="0"/>
              <a:t>(со значениями, близкими к 7), и самыми низкими в Чешской Республике и России. Роль собственного энергосбережения в борьбе с изменением климата оценивается респондентами из России скептически. Средний балл – 3.8. </a:t>
            </a:r>
            <a:endParaRPr lang="ru-RU" sz="1600" dirty="0"/>
          </a:p>
        </p:txBody>
      </p:sp>
    </p:spTree>
    <p:extLst>
      <p:ext uri="{BB962C8B-B14F-4D97-AF65-F5344CB8AC3E}">
        <p14:creationId xmlns:p14="http://schemas.microsoft.com/office/powerpoint/2010/main" val="76639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7448" y="692697"/>
            <a:ext cx="9289032" cy="4524315"/>
          </a:xfrm>
          <a:prstGeom prst="rect">
            <a:avLst/>
          </a:prstGeom>
        </p:spPr>
        <p:txBody>
          <a:bodyPr wrap="square">
            <a:spAutoFit/>
          </a:bodyPr>
          <a:lstStyle/>
          <a:p>
            <a:pPr algn="just"/>
            <a:r>
              <a:rPr lang="ru-RU" sz="2400" b="1" dirty="0" smtClean="0"/>
              <a:t>ФАКТОРЫ, ВЛИЯЮЩИЕ НА ФОРМИРОВАНИЕ МОДЕЛИ ЭКОЛОГИЧЕСКОГО и КЛИМАТИЧЕСКОГО ПОВЕДЕНИЯ: </a:t>
            </a:r>
          </a:p>
          <a:p>
            <a:pPr algn="just"/>
            <a:endParaRPr lang="ru-RU" sz="2400" dirty="0" smtClean="0"/>
          </a:p>
          <a:p>
            <a:pPr marL="342900" indent="-342900" algn="just">
              <a:buFont typeface="Arial" panose="020B0604020202020204" pitchFamily="34" charset="0"/>
              <a:buChar char="•"/>
            </a:pPr>
            <a:r>
              <a:rPr lang="ru-RU" sz="2400" dirty="0" smtClean="0"/>
              <a:t>традиционные </a:t>
            </a:r>
            <a:r>
              <a:rPr lang="ru-RU" sz="2400" dirty="0"/>
              <a:t>ценности, </a:t>
            </a:r>
            <a:endParaRPr lang="ru-RU" sz="2400" dirty="0" smtClean="0"/>
          </a:p>
          <a:p>
            <a:pPr marL="342900" indent="-342900" algn="just">
              <a:buFont typeface="Arial" panose="020B0604020202020204" pitchFamily="34" charset="0"/>
              <a:buChar char="•"/>
            </a:pPr>
            <a:r>
              <a:rPr lang="ru-RU" sz="2400" dirty="0" smtClean="0"/>
              <a:t>демографический </a:t>
            </a:r>
            <a:r>
              <a:rPr lang="ru-RU" sz="2400" dirty="0"/>
              <a:t>состав, </a:t>
            </a:r>
            <a:endParaRPr lang="ru-RU" sz="2400" dirty="0" smtClean="0"/>
          </a:p>
          <a:p>
            <a:pPr marL="342900" indent="-342900" algn="just">
              <a:buFont typeface="Arial" panose="020B0604020202020204" pitchFamily="34" charset="0"/>
              <a:buChar char="•"/>
            </a:pPr>
            <a:r>
              <a:rPr lang="ru-RU" sz="2400" dirty="0" smtClean="0"/>
              <a:t>место/район </a:t>
            </a:r>
            <a:r>
              <a:rPr lang="ru-RU" sz="2400" dirty="0"/>
              <a:t>жительства, </a:t>
            </a:r>
            <a:endParaRPr lang="ru-RU" sz="2400" dirty="0" smtClean="0"/>
          </a:p>
          <a:p>
            <a:pPr marL="342900" indent="-342900" algn="just">
              <a:buFont typeface="Arial" panose="020B0604020202020204" pitchFamily="34" charset="0"/>
              <a:buChar char="•"/>
            </a:pPr>
            <a:r>
              <a:rPr lang="ru-RU" sz="2400" dirty="0" smtClean="0"/>
              <a:t>принадлежность </a:t>
            </a:r>
            <a:r>
              <a:rPr lang="ru-RU" sz="2400" dirty="0"/>
              <a:t>к классу/ социальной группе, </a:t>
            </a:r>
            <a:endParaRPr lang="ru-RU" sz="2400" dirty="0" smtClean="0"/>
          </a:p>
          <a:p>
            <a:pPr marL="342900" indent="-342900" algn="just">
              <a:buFont typeface="Arial" panose="020B0604020202020204" pitchFamily="34" charset="0"/>
              <a:buChar char="•"/>
            </a:pPr>
            <a:r>
              <a:rPr lang="ru-RU" sz="2400" dirty="0" smtClean="0"/>
              <a:t>материальное </a:t>
            </a:r>
            <a:r>
              <a:rPr lang="ru-RU" sz="2400" dirty="0"/>
              <a:t>состояние, </a:t>
            </a:r>
            <a:endParaRPr lang="ru-RU" sz="2400" dirty="0" smtClean="0"/>
          </a:p>
          <a:p>
            <a:pPr marL="342900" indent="-342900" algn="just">
              <a:buFont typeface="Arial" panose="020B0604020202020204" pitchFamily="34" charset="0"/>
              <a:buChar char="•"/>
            </a:pPr>
            <a:r>
              <a:rPr lang="ru-RU" sz="2400" dirty="0" smtClean="0"/>
              <a:t>информационная </a:t>
            </a:r>
            <a:r>
              <a:rPr lang="ru-RU" sz="2400" dirty="0"/>
              <a:t>политика, просвещение и  пропаганда преимуществ </a:t>
            </a:r>
            <a:r>
              <a:rPr lang="ru-RU" sz="2400" dirty="0" err="1"/>
              <a:t>энергоэффективного</a:t>
            </a:r>
            <a:r>
              <a:rPr lang="ru-RU" sz="2400" dirty="0"/>
              <a:t> поведения, </a:t>
            </a:r>
            <a:endParaRPr lang="ru-RU" sz="2400" dirty="0" smtClean="0"/>
          </a:p>
          <a:p>
            <a:pPr marL="342900" indent="-342900" algn="just">
              <a:buFont typeface="Arial" panose="020B0604020202020204" pitchFamily="34" charset="0"/>
              <a:buChar char="•"/>
            </a:pPr>
            <a:r>
              <a:rPr lang="ru-RU" sz="2400" dirty="0" smtClean="0"/>
              <a:t>экологическое </a:t>
            </a:r>
            <a:r>
              <a:rPr lang="ru-RU" sz="2400" dirty="0"/>
              <a:t>и климатическое воспитание. </a:t>
            </a:r>
            <a:endParaRPr lang="ru-RU" sz="2400" dirty="0" smtClean="0"/>
          </a:p>
          <a:p>
            <a:pPr algn="just"/>
            <a:endParaRPr lang="ru-RU" sz="2400" dirty="0" smtClean="0"/>
          </a:p>
        </p:txBody>
      </p:sp>
    </p:spTree>
    <p:extLst>
      <p:ext uri="{BB962C8B-B14F-4D97-AF65-F5344CB8AC3E}">
        <p14:creationId xmlns:p14="http://schemas.microsoft.com/office/powerpoint/2010/main" val="149243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336" y="493788"/>
            <a:ext cx="2736304" cy="224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1384" y="493788"/>
            <a:ext cx="7776864" cy="3785652"/>
          </a:xfrm>
          <a:prstGeom prst="rect">
            <a:avLst/>
          </a:prstGeom>
        </p:spPr>
        <p:txBody>
          <a:bodyPr wrap="square">
            <a:spAutoFit/>
          </a:bodyPr>
          <a:lstStyle/>
          <a:p>
            <a:r>
              <a:rPr lang="ru-RU" sz="2400" dirty="0" smtClean="0"/>
              <a:t>Традиционные ценности народов заложены в религиях.</a:t>
            </a:r>
          </a:p>
          <a:p>
            <a:endParaRPr lang="ru-RU" sz="2400" dirty="0"/>
          </a:p>
          <a:p>
            <a:r>
              <a:rPr lang="ru-RU" sz="2400" dirty="0" smtClean="0"/>
              <a:t>В </a:t>
            </a:r>
            <a:r>
              <a:rPr lang="ru-RU" sz="2400" dirty="0"/>
              <a:t>религиях и этических учениях </a:t>
            </a:r>
            <a:r>
              <a:rPr lang="ru-RU" sz="2400" dirty="0" smtClean="0"/>
              <a:t>содержатся ценности </a:t>
            </a:r>
            <a:r>
              <a:rPr lang="ru-RU" sz="2400" dirty="0"/>
              <a:t>окружающей среды,  </a:t>
            </a:r>
            <a:r>
              <a:rPr lang="ru-RU" sz="2400" dirty="0" smtClean="0"/>
              <a:t>разрешающие </a:t>
            </a:r>
            <a:r>
              <a:rPr lang="ru-RU" sz="2400" dirty="0"/>
              <a:t>и </a:t>
            </a:r>
            <a:r>
              <a:rPr lang="ru-RU" sz="2400" dirty="0" smtClean="0"/>
              <a:t>освящающие </a:t>
            </a:r>
            <a:r>
              <a:rPr lang="ru-RU" sz="2400" dirty="0"/>
              <a:t>совершение каких-либо действий, и в первую очередь, хозяйственных, связанных с воздействием на </a:t>
            </a:r>
            <a:r>
              <a:rPr lang="ru-RU" sz="2400" dirty="0" smtClean="0"/>
              <a:t>природу: </a:t>
            </a:r>
          </a:p>
          <a:p>
            <a:endParaRPr lang="ru-RU" sz="2400" dirty="0"/>
          </a:p>
          <a:p>
            <a:pPr marL="342900" indent="-342900">
              <a:buAutoNum type="arabicPeriod"/>
            </a:pPr>
            <a:r>
              <a:rPr lang="ru-RU" dirty="0" smtClean="0"/>
              <a:t>Языческие религии</a:t>
            </a:r>
          </a:p>
          <a:p>
            <a:pPr marL="342900" indent="-342900">
              <a:buFontTx/>
              <a:buAutoNum type="arabicPeriod"/>
            </a:pPr>
            <a:r>
              <a:rPr lang="ru-RU" dirty="0" smtClean="0"/>
              <a:t>Древневосточные религии </a:t>
            </a:r>
            <a:r>
              <a:rPr lang="ru-RU" dirty="0"/>
              <a:t>и </a:t>
            </a:r>
            <a:r>
              <a:rPr lang="ru-RU" dirty="0" smtClean="0"/>
              <a:t>восточная традиционная этика: даосизм, конфуцианство</a:t>
            </a:r>
            <a:r>
              <a:rPr lang="ru-RU" dirty="0"/>
              <a:t>,</a:t>
            </a:r>
            <a:r>
              <a:rPr lang="ru-RU" dirty="0" smtClean="0"/>
              <a:t> </a:t>
            </a:r>
            <a:r>
              <a:rPr lang="ru-RU" dirty="0"/>
              <a:t>буддизм, дзен-буддизм, </a:t>
            </a:r>
            <a:r>
              <a:rPr lang="ru-RU" dirty="0" smtClean="0"/>
              <a:t>индуизм, джайнизм.</a:t>
            </a:r>
          </a:p>
          <a:p>
            <a:pPr marL="342900" indent="-342900">
              <a:buFontTx/>
              <a:buAutoNum type="arabicPeriod"/>
            </a:pPr>
            <a:r>
              <a:rPr lang="ru-RU" dirty="0" smtClean="0"/>
              <a:t>Авраамические религии. </a:t>
            </a:r>
            <a:endParaRPr lang="ru-RU" dirty="0"/>
          </a:p>
        </p:txBody>
      </p:sp>
    </p:spTree>
    <p:extLst>
      <p:ext uri="{BB962C8B-B14F-4D97-AF65-F5344CB8AC3E}">
        <p14:creationId xmlns:p14="http://schemas.microsoft.com/office/powerpoint/2010/main" val="392467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5" y="667416"/>
            <a:ext cx="7200799" cy="549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400256" y="1124745"/>
            <a:ext cx="3168352" cy="2862322"/>
          </a:xfrm>
          <a:prstGeom prst="rect">
            <a:avLst/>
          </a:prstGeom>
        </p:spPr>
        <p:txBody>
          <a:bodyPr wrap="square">
            <a:spAutoFit/>
          </a:bodyPr>
          <a:lstStyle/>
          <a:p>
            <a:pPr algn="ctr"/>
            <a:r>
              <a:rPr lang="ru-RU" sz="2000" dirty="0" smtClean="0"/>
              <a:t>Постулаты Востока:</a:t>
            </a:r>
          </a:p>
          <a:p>
            <a:pPr algn="ctr"/>
            <a:r>
              <a:rPr lang="ru-RU" sz="2000" dirty="0" smtClean="0"/>
              <a:t>«Народы и государства должны развиваться естественным (природным) образом, беря пример с растений и животных, в жизни которых нет ничего лишнего, случайного»</a:t>
            </a:r>
            <a:endParaRPr lang="ru-RU" sz="2000" dirty="0"/>
          </a:p>
        </p:txBody>
      </p:sp>
    </p:spTree>
    <p:extLst>
      <p:ext uri="{BB962C8B-B14F-4D97-AF65-F5344CB8AC3E}">
        <p14:creationId xmlns:p14="http://schemas.microsoft.com/office/powerpoint/2010/main" val="92709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982" y="332657"/>
            <a:ext cx="5422625" cy="276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9377" y="548680"/>
            <a:ext cx="5256584" cy="1754326"/>
          </a:xfrm>
          <a:prstGeom prst="rect">
            <a:avLst/>
          </a:prstGeom>
        </p:spPr>
        <p:txBody>
          <a:bodyPr wrap="square">
            <a:spAutoFit/>
          </a:bodyPr>
          <a:lstStyle/>
          <a:p>
            <a:pPr algn="ctr"/>
            <a:r>
              <a:rPr lang="ru-RU" dirty="0" smtClean="0"/>
              <a:t>Мир воспринимался восточным человеком, как единое целое, и человек в этом целом не господин, а лишь одна из составных частей. А раз так, то цель человека - не вражда, а стремление быть с природой в гармонии и, познав основные ее законы, постараться не противоречить им. </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50" y="2780928"/>
            <a:ext cx="333895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015880" y="3428999"/>
            <a:ext cx="5112568" cy="2862322"/>
          </a:xfrm>
          <a:prstGeom prst="rect">
            <a:avLst/>
          </a:prstGeom>
        </p:spPr>
        <p:txBody>
          <a:bodyPr wrap="square">
            <a:spAutoFit/>
          </a:bodyPr>
          <a:lstStyle/>
          <a:p>
            <a:endParaRPr lang="ru-RU" dirty="0"/>
          </a:p>
          <a:p>
            <a:pPr algn="ctr"/>
            <a:r>
              <a:rPr lang="ru-RU" dirty="0"/>
              <a:t>«Домой, к себе»</a:t>
            </a:r>
          </a:p>
          <a:p>
            <a:endParaRPr lang="ru-RU" dirty="0"/>
          </a:p>
          <a:p>
            <a:r>
              <a:rPr lang="ru-RU" dirty="0"/>
              <a:t>«Деревья, красуясь, приветливо-нежно цветут передо мною. Поток начинает свой бег немолчным журчаньем струи. Умело я буду смотреть на природу в ее мириадах форм, как каждая тварь там найдет себе время и место, а чувством, всем сердцем пойму, где мой жизненный путь и как он прервется в конце»</a:t>
            </a:r>
          </a:p>
        </p:txBody>
      </p:sp>
      <p:sp>
        <p:nvSpPr>
          <p:cNvPr id="5" name="Прямоугольник 4"/>
          <p:cNvSpPr/>
          <p:nvPr/>
        </p:nvSpPr>
        <p:spPr>
          <a:xfrm>
            <a:off x="1028851" y="5989930"/>
            <a:ext cx="3410966" cy="369332"/>
          </a:xfrm>
          <a:prstGeom prst="rect">
            <a:avLst/>
          </a:prstGeom>
        </p:spPr>
        <p:txBody>
          <a:bodyPr wrap="square">
            <a:spAutoFit/>
          </a:bodyPr>
          <a:lstStyle/>
          <a:p>
            <a:pPr algn="ctr"/>
            <a:r>
              <a:rPr lang="ru-RU" dirty="0" err="1">
                <a:solidFill>
                  <a:srgbClr val="C00000"/>
                </a:solidFill>
              </a:rPr>
              <a:t>Тао</a:t>
            </a:r>
            <a:r>
              <a:rPr lang="ru-RU" dirty="0">
                <a:solidFill>
                  <a:srgbClr val="C00000"/>
                </a:solidFill>
              </a:rPr>
              <a:t> Юань-Мин, IV век н.э.</a:t>
            </a:r>
          </a:p>
        </p:txBody>
      </p:sp>
    </p:spTree>
    <p:extLst>
      <p:ext uri="{BB962C8B-B14F-4D97-AF65-F5344CB8AC3E}">
        <p14:creationId xmlns:p14="http://schemas.microsoft.com/office/powerpoint/2010/main" val="17689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00MGSU (2)">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00MGSU" id="{D5A6EDB4-B4CE-4286-B151-D7FC61C2650A}" vid="{83023D97-9F81-432A-BA83-BC0336994F7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theme100MGSU (2)</Template>
  <TotalTime>2135</TotalTime>
  <Words>1695</Words>
  <Application>Microsoft Office PowerPoint</Application>
  <PresentationFormat>Произвольный</PresentationFormat>
  <Paragraphs>242</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theme100MGSU (2)</vt:lpstr>
      <vt:lpstr>ВЕРА И ОКРУЖАЮЩАЯ СРЕДА: ВЗАИМОСВЯЗЬ МЕЖДУ РЕЛИГИЕЙ И ОТНОШЕНИЕМ К ИЗМЕНЕНИЮ КЛИМАТА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Шведов Стефан Андреевич</dc:creator>
  <cp:lastModifiedBy>Всеволод</cp:lastModifiedBy>
  <cp:revision>45</cp:revision>
  <dcterms:created xsi:type="dcterms:W3CDTF">2021-05-12T13:30:52Z</dcterms:created>
  <dcterms:modified xsi:type="dcterms:W3CDTF">2021-05-19T18:34:42Z</dcterms:modified>
</cp:coreProperties>
</file>