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sldIdLst>
    <p:sldId id="256" r:id="rId3"/>
    <p:sldId id="302" r:id="rId4"/>
    <p:sldId id="269" r:id="rId5"/>
    <p:sldId id="259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7" r:id="rId18"/>
    <p:sldId id="318" r:id="rId19"/>
    <p:sldId id="314" r:id="rId20"/>
    <p:sldId id="315" r:id="rId21"/>
    <p:sldId id="316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319" r:id="rId38"/>
    <p:sldId id="320" r:id="rId39"/>
    <p:sldId id="321" r:id="rId40"/>
    <p:sldId id="322" r:id="rId41"/>
    <p:sldId id="298" r:id="rId42"/>
    <p:sldId id="299" r:id="rId43"/>
    <p:sldId id="300" r:id="rId44"/>
    <p:sldId id="271" r:id="rId45"/>
  </p:sldIdLst>
  <p:sldSz cx="12192000" cy="6858000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152" userDrawn="1">
          <p15:clr>
            <a:srgbClr val="A4A3A4"/>
          </p15:clr>
        </p15:guide>
        <p15:guide id="4" pos="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076"/>
    <a:srgbClr val="027CD0"/>
    <a:srgbClr val="754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 autoAdjust="0"/>
    <p:restoredTop sz="96763" autoAdjust="0"/>
  </p:normalViewPr>
  <p:slideViewPr>
    <p:cSldViewPr snapToGrid="0" showGuides="1">
      <p:cViewPr varScale="1">
        <p:scale>
          <a:sx n="86" d="100"/>
          <a:sy n="86" d="100"/>
        </p:scale>
        <p:origin x="533" y="67"/>
      </p:cViewPr>
      <p:guideLst>
        <p:guide orient="horz" pos="2160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076D23-AD61-2044-93B4-04847E0560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90"/>
          <a:stretch/>
        </p:blipFill>
        <p:spPr>
          <a:xfrm>
            <a:off x="11376759" y="410970"/>
            <a:ext cx="498718" cy="78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1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25D976-8687-B644-AF5E-A2E58AF86516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8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4D16BA-A82B-2042-BBEE-F3B11F4664BD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45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0515600"/>
              <a:gd name="connsiteY0" fmla="*/ 0 h 5915024"/>
              <a:gd name="connsiteX1" fmla="*/ 10515600 w 10515600"/>
              <a:gd name="connsiteY1" fmla="*/ 0 h 5915024"/>
              <a:gd name="connsiteX2" fmla="*/ 10515600 w 10515600"/>
              <a:gd name="connsiteY2" fmla="*/ 5915024 h 5915024"/>
              <a:gd name="connsiteX3" fmla="*/ 0 w 10515600"/>
              <a:gd name="connsiteY3" fmla="*/ 5915024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0" h="5915024">
                <a:moveTo>
                  <a:pt x="0" y="0"/>
                </a:moveTo>
                <a:lnTo>
                  <a:pt x="10515600" y="0"/>
                </a:lnTo>
                <a:lnTo>
                  <a:pt x="10515600" y="5915024"/>
                </a:lnTo>
                <a:lnTo>
                  <a:pt x="0" y="59150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0358C-1FE4-3049-A52F-E56290ED91DB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5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Grp="1"/>
          </p:cNvSpPr>
          <p:nvPr>
            <p:ph type="pic" sz="quarter" idx="10" hasCustomPrompt="1"/>
          </p:nvPr>
        </p:nvSpPr>
        <p:spPr>
          <a:xfrm>
            <a:off x="-832051" y="1864982"/>
            <a:ext cx="5072666" cy="3133493"/>
          </a:xfrm>
          <a:custGeom>
            <a:avLst/>
            <a:gdLst>
              <a:gd name="connsiteX0" fmla="*/ 783373 w 5072666"/>
              <a:gd name="connsiteY0" fmla="*/ 0 h 3133493"/>
              <a:gd name="connsiteX1" fmla="*/ 5072666 w 5072666"/>
              <a:gd name="connsiteY1" fmla="*/ 0 h 3133493"/>
              <a:gd name="connsiteX2" fmla="*/ 4289293 w 5072666"/>
              <a:gd name="connsiteY2" fmla="*/ 3133493 h 3133493"/>
              <a:gd name="connsiteX3" fmla="*/ 0 w 5072666"/>
              <a:gd name="connsiteY3" fmla="*/ 3133493 h 31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666" h="3133493">
                <a:moveTo>
                  <a:pt x="783373" y="0"/>
                </a:moveTo>
                <a:lnTo>
                  <a:pt x="5072666" y="0"/>
                </a:lnTo>
                <a:lnTo>
                  <a:pt x="4289293" y="3133493"/>
                </a:lnTo>
                <a:lnTo>
                  <a:pt x="0" y="31334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2" name="Freeform 11"/>
          <p:cNvSpPr>
            <a:spLocks noGrp="1"/>
          </p:cNvSpPr>
          <p:nvPr>
            <p:ph type="pic" sz="quarter" idx="11" hasCustomPrompt="1"/>
          </p:nvPr>
        </p:nvSpPr>
        <p:spPr>
          <a:xfrm>
            <a:off x="3576151" y="1864981"/>
            <a:ext cx="5072666" cy="3133493"/>
          </a:xfrm>
          <a:custGeom>
            <a:avLst/>
            <a:gdLst>
              <a:gd name="connsiteX0" fmla="*/ 783374 w 5072666"/>
              <a:gd name="connsiteY0" fmla="*/ 0 h 3133493"/>
              <a:gd name="connsiteX1" fmla="*/ 5072666 w 5072666"/>
              <a:gd name="connsiteY1" fmla="*/ 0 h 3133493"/>
              <a:gd name="connsiteX2" fmla="*/ 4289293 w 5072666"/>
              <a:gd name="connsiteY2" fmla="*/ 3133493 h 3133493"/>
              <a:gd name="connsiteX3" fmla="*/ 0 w 5072666"/>
              <a:gd name="connsiteY3" fmla="*/ 3133493 h 31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666" h="3133493">
                <a:moveTo>
                  <a:pt x="783374" y="0"/>
                </a:moveTo>
                <a:lnTo>
                  <a:pt x="5072666" y="0"/>
                </a:lnTo>
                <a:lnTo>
                  <a:pt x="4289293" y="3133493"/>
                </a:lnTo>
                <a:lnTo>
                  <a:pt x="0" y="31334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4" name="Freeform 13"/>
          <p:cNvSpPr>
            <a:spLocks noGrp="1"/>
          </p:cNvSpPr>
          <p:nvPr>
            <p:ph type="pic" sz="quarter" idx="12" hasCustomPrompt="1"/>
          </p:nvPr>
        </p:nvSpPr>
        <p:spPr>
          <a:xfrm>
            <a:off x="7951389" y="1864979"/>
            <a:ext cx="5072665" cy="3133492"/>
          </a:xfrm>
          <a:custGeom>
            <a:avLst/>
            <a:gdLst>
              <a:gd name="connsiteX0" fmla="*/ 783372 w 5072665"/>
              <a:gd name="connsiteY0" fmla="*/ 0 h 3133492"/>
              <a:gd name="connsiteX1" fmla="*/ 5072665 w 5072665"/>
              <a:gd name="connsiteY1" fmla="*/ 0 h 3133492"/>
              <a:gd name="connsiteX2" fmla="*/ 4289292 w 5072665"/>
              <a:gd name="connsiteY2" fmla="*/ 3133492 h 3133492"/>
              <a:gd name="connsiteX3" fmla="*/ 0 w 5072665"/>
              <a:gd name="connsiteY3" fmla="*/ 3133492 h 313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665" h="3133492">
                <a:moveTo>
                  <a:pt x="783372" y="0"/>
                </a:moveTo>
                <a:lnTo>
                  <a:pt x="5072665" y="0"/>
                </a:lnTo>
                <a:lnTo>
                  <a:pt x="4289292" y="3133492"/>
                </a:lnTo>
                <a:lnTo>
                  <a:pt x="0" y="313349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176518" y="6385392"/>
            <a:ext cx="183896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200" spc="3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НИУ МГСУ 2022</a:t>
            </a:r>
            <a:endParaRPr lang="en-US" sz="1200" spc="3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Grp="1"/>
          </p:cNvSpPr>
          <p:nvPr>
            <p:ph type="pic" sz="quarter" idx="10" hasCustomPrompt="1"/>
          </p:nvPr>
        </p:nvSpPr>
        <p:spPr>
          <a:xfrm>
            <a:off x="-1981200" y="11723"/>
            <a:ext cx="8946444" cy="6858000"/>
          </a:xfrm>
          <a:custGeom>
            <a:avLst/>
            <a:gdLst>
              <a:gd name="connsiteX0" fmla="*/ 1714500 w 8026400"/>
              <a:gd name="connsiteY0" fmla="*/ 0 h 6858000"/>
              <a:gd name="connsiteX1" fmla="*/ 8026400 w 8026400"/>
              <a:gd name="connsiteY1" fmla="*/ 0 h 6858000"/>
              <a:gd name="connsiteX2" fmla="*/ 6311901 w 8026400"/>
              <a:gd name="connsiteY2" fmla="*/ 6858000 h 6858000"/>
              <a:gd name="connsiteX3" fmla="*/ 0 w 8026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6400" h="6858000">
                <a:moveTo>
                  <a:pt x="1714500" y="0"/>
                </a:moveTo>
                <a:lnTo>
                  <a:pt x="8026400" y="0"/>
                </a:lnTo>
                <a:lnTo>
                  <a:pt x="631190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7F2789-1CA6-884F-9BDB-927739A1BAB2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9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1846239"/>
            <a:ext cx="3260346" cy="2645664"/>
          </a:xfrm>
          <a:custGeom>
            <a:avLst/>
            <a:gdLst>
              <a:gd name="connsiteX0" fmla="*/ 0 w 3260346"/>
              <a:gd name="connsiteY0" fmla="*/ 0 h 2645664"/>
              <a:gd name="connsiteX1" fmla="*/ 3260346 w 3260346"/>
              <a:gd name="connsiteY1" fmla="*/ 0 h 2645664"/>
              <a:gd name="connsiteX2" fmla="*/ 3260346 w 3260346"/>
              <a:gd name="connsiteY2" fmla="*/ 2645664 h 2645664"/>
              <a:gd name="connsiteX3" fmla="*/ 0 w 3260346"/>
              <a:gd name="connsiteY3" fmla="*/ 2645664 h 26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346" h="2645664">
                <a:moveTo>
                  <a:pt x="0" y="0"/>
                </a:moveTo>
                <a:lnTo>
                  <a:pt x="3260346" y="0"/>
                </a:lnTo>
                <a:lnTo>
                  <a:pt x="3260346" y="2645664"/>
                </a:lnTo>
                <a:lnTo>
                  <a:pt x="0" y="2645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2" name="Freeform 11"/>
          <p:cNvSpPr>
            <a:spLocks noGrp="1"/>
          </p:cNvSpPr>
          <p:nvPr>
            <p:ph type="pic" sz="quarter" idx="11" hasCustomPrompt="1"/>
          </p:nvPr>
        </p:nvSpPr>
        <p:spPr>
          <a:xfrm>
            <a:off x="4464649" y="1846239"/>
            <a:ext cx="3262702" cy="2645664"/>
          </a:xfrm>
          <a:custGeom>
            <a:avLst/>
            <a:gdLst>
              <a:gd name="connsiteX0" fmla="*/ 0 w 3262702"/>
              <a:gd name="connsiteY0" fmla="*/ 0 h 2645664"/>
              <a:gd name="connsiteX1" fmla="*/ 3262702 w 3262702"/>
              <a:gd name="connsiteY1" fmla="*/ 0 h 2645664"/>
              <a:gd name="connsiteX2" fmla="*/ 3262702 w 3262702"/>
              <a:gd name="connsiteY2" fmla="*/ 2645664 h 2645664"/>
              <a:gd name="connsiteX3" fmla="*/ 0 w 3262702"/>
              <a:gd name="connsiteY3" fmla="*/ 2645664 h 26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2702" h="2645664">
                <a:moveTo>
                  <a:pt x="0" y="0"/>
                </a:moveTo>
                <a:lnTo>
                  <a:pt x="3262702" y="0"/>
                </a:lnTo>
                <a:lnTo>
                  <a:pt x="3262702" y="2645664"/>
                </a:lnTo>
                <a:lnTo>
                  <a:pt x="0" y="2645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4" name="Freeform 13"/>
          <p:cNvSpPr>
            <a:spLocks noGrp="1"/>
          </p:cNvSpPr>
          <p:nvPr>
            <p:ph type="pic" sz="quarter" idx="12" hasCustomPrompt="1"/>
          </p:nvPr>
        </p:nvSpPr>
        <p:spPr>
          <a:xfrm>
            <a:off x="8091100" y="1846239"/>
            <a:ext cx="3262703" cy="2645664"/>
          </a:xfrm>
          <a:custGeom>
            <a:avLst/>
            <a:gdLst>
              <a:gd name="connsiteX0" fmla="*/ 0 w 3262703"/>
              <a:gd name="connsiteY0" fmla="*/ 0 h 2645664"/>
              <a:gd name="connsiteX1" fmla="*/ 3262703 w 3262703"/>
              <a:gd name="connsiteY1" fmla="*/ 0 h 2645664"/>
              <a:gd name="connsiteX2" fmla="*/ 3262703 w 3262703"/>
              <a:gd name="connsiteY2" fmla="*/ 2645664 h 2645664"/>
              <a:gd name="connsiteX3" fmla="*/ 0 w 3262703"/>
              <a:gd name="connsiteY3" fmla="*/ 2645664 h 26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2703" h="2645664">
                <a:moveTo>
                  <a:pt x="0" y="0"/>
                </a:moveTo>
                <a:lnTo>
                  <a:pt x="3262703" y="0"/>
                </a:lnTo>
                <a:lnTo>
                  <a:pt x="3262703" y="2645664"/>
                </a:lnTo>
                <a:lnTo>
                  <a:pt x="0" y="2645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81C0C8-1685-0240-9AEE-D27A1F470FDC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1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03387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3" name="Freeform 12"/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3854651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5" name="Freeform 14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903387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7" name="Freeform 16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3854651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FBE8AD-3BBE-E841-BEBA-556AA3B871B1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4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59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B75539F3-ECB9-4164-973D-A38A1E2F6231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22420DC4-213C-4657-A297-EBDBCB8C77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8C35CB-A987-C14C-B860-0444C749EC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5"/>
          <a:stretch/>
        </p:blipFill>
        <p:spPr>
          <a:xfrm>
            <a:off x="11353799" y="371053"/>
            <a:ext cx="493551" cy="8166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08C2E5-BCFD-1540-BF3E-33B630DA888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480945"/>
            <a:ext cx="6350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6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05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onlinelibrary.wiley.com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dpi.com/authors/english-editing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76935" y="6385392"/>
            <a:ext cx="183813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200" spc="300" dirty="0">
                <a:solidFill>
                  <a:schemeClr val="bg1"/>
                </a:solidFill>
              </a:rPr>
              <a:t>НИУ МГСУ 2024</a:t>
            </a:r>
            <a:endParaRPr lang="en-US" sz="1200" spc="3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195" y="2066307"/>
            <a:ext cx="10952000" cy="217318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англоязычных статей </a:t>
            </a:r>
          </a:p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высокорейтинговые международные </a:t>
            </a:r>
          </a:p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научные журналы – 1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495D7A-5CD1-B445-8CB5-F8BAC9B618D7}"/>
              </a:ext>
            </a:extLst>
          </p:cNvPr>
          <p:cNvSpPr txBox="1"/>
          <p:nvPr/>
        </p:nvSpPr>
        <p:spPr>
          <a:xfrm>
            <a:off x="745195" y="4725750"/>
            <a:ext cx="726397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Юденкова Ольга Валерьевна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Отраслевого бюро научного перевода УНП НИУ МГСУ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6D0991-D5A7-5541-B284-D65DB1FBB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54" y="615552"/>
            <a:ext cx="2479919" cy="97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F18A31-EF3B-1402-56E1-3E43D9BC849C}"/>
              </a:ext>
            </a:extLst>
          </p:cNvPr>
          <p:cNvSpPr txBox="1"/>
          <p:nvPr/>
        </p:nvSpPr>
        <p:spPr>
          <a:xfrm>
            <a:off x="639192" y="381740"/>
            <a:ext cx="10386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Автоматизированные средства поиска журнала для публикации научной статьи: </a:t>
            </a:r>
            <a:r>
              <a:rPr lang="en-GB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https://www.journalguide.com/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3E651E-C633-30C9-76B0-DD88C3C32D3A}"/>
              </a:ext>
            </a:extLst>
          </p:cNvPr>
          <p:cNvSpPr txBox="1"/>
          <p:nvPr/>
        </p:nvSpPr>
        <p:spPr>
          <a:xfrm>
            <a:off x="639192" y="1790917"/>
            <a:ext cx="1068871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JournalGuide - это бесплатный инструмент, созданный группой разработчиков программного обеспечения, бывших исследователей и ветеранов научного издательства Research Square.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 этого инструмента - собрать все источники данных в одном месте, чтобы предоставить авторам простой способ выбрать лучший журнал для своих исследований.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Помимо создания самой полной базы данных о журналах, доступной для широкой публики, JournalGuide предоставляет мощные инструменты для эффективного поиска, сортировки, фильтрации и сравнения журналов.</a:t>
            </a:r>
          </a:p>
        </p:txBody>
      </p:sp>
    </p:spTree>
    <p:extLst>
      <p:ext uri="{BB962C8B-B14F-4D97-AF65-F5344CB8AC3E}">
        <p14:creationId xmlns:p14="http://schemas.microsoft.com/office/powerpoint/2010/main" val="2332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F18A31-EF3B-1402-56E1-3E43D9BC849C}"/>
              </a:ext>
            </a:extLst>
          </p:cNvPr>
          <p:cNvSpPr txBox="1"/>
          <p:nvPr/>
        </p:nvSpPr>
        <p:spPr>
          <a:xfrm>
            <a:off x="639192" y="381740"/>
            <a:ext cx="10386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Автоматизированные средства поиска журнала для публикации научной статьи: </a:t>
            </a:r>
            <a:r>
              <a:rPr lang="en-GB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https://www.journalguide.com/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C3BA39-26EA-4A42-703F-D25088180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058" y="1287262"/>
            <a:ext cx="9587883" cy="539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7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F18A31-EF3B-1402-56E1-3E43D9BC849C}"/>
              </a:ext>
            </a:extLst>
          </p:cNvPr>
          <p:cNvSpPr txBox="1"/>
          <p:nvPr/>
        </p:nvSpPr>
        <p:spPr>
          <a:xfrm>
            <a:off x="639192" y="381740"/>
            <a:ext cx="103868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Автоматизированные средства поиска журнала для публикации научной статьи: </a:t>
            </a:r>
            <a:r>
              <a:rPr lang="en-GB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https://www.springer.com/gp/authors-editors/journal-author?countryChanged=true</a:t>
            </a: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678D3F-1E51-0A30-34A9-CA32EE8DD829}"/>
              </a:ext>
            </a:extLst>
          </p:cNvPr>
          <p:cNvSpPr txBox="1"/>
          <p:nvPr/>
        </p:nvSpPr>
        <p:spPr>
          <a:xfrm>
            <a:off x="577048" y="2450544"/>
            <a:ext cx="11265764" cy="1956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«Если ваша рукопись почти готова к отправке, но вы не знаете, какой журнал лучше всего подойдет для вашей работы, выберите журнал из списка и перейдите на его главную страницу, чтобы найти подробное описание, инструкции для авторов и контактные данные», - говорится на странице издательства </a:t>
            </a:r>
            <a:r>
              <a:rPr lang="en-US" sz="2400" dirty="0"/>
              <a:t>Springer.</a:t>
            </a:r>
            <a:endParaRPr lang="ru-RU" sz="2400" dirty="0"/>
          </a:p>
        </p:txBody>
      </p:sp>
      <p:pic>
        <p:nvPicPr>
          <p:cNvPr id="2050" name="Picture 2" descr="Издательство Springer - что нужно знать ученому">
            <a:extLst>
              <a:ext uri="{FF2B5EF4-FFF2-40B4-BE49-F238E27FC236}">
                <a16:creationId xmlns:a16="http://schemas.microsoft.com/office/drawing/2014/main" id="{27993BFF-A331-FC09-6313-CFAF20D2D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733" y="516791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2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F18A31-EF3B-1402-56E1-3E43D9BC849C}"/>
              </a:ext>
            </a:extLst>
          </p:cNvPr>
          <p:cNvSpPr txBox="1"/>
          <p:nvPr/>
        </p:nvSpPr>
        <p:spPr>
          <a:xfrm>
            <a:off x="639192" y="381740"/>
            <a:ext cx="103868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Автоматизированные средства поиска журнала для публикации научной статьи: </a:t>
            </a:r>
            <a:r>
              <a:rPr lang="en-GB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https://www.springer.com/gp/authors-editors/journal-author?countryChanged=true</a:t>
            </a:r>
            <a:endParaRPr lang="ru-RU" sz="2400" dirty="0"/>
          </a:p>
        </p:txBody>
      </p:sp>
      <p:pic>
        <p:nvPicPr>
          <p:cNvPr id="2050" name="Picture 2" descr="Издательство Springer - что нужно знать ученому">
            <a:extLst>
              <a:ext uri="{FF2B5EF4-FFF2-40B4-BE49-F238E27FC236}">
                <a16:creationId xmlns:a16="http://schemas.microsoft.com/office/drawing/2014/main" id="{27993BFF-A331-FC09-6313-CFAF20D2D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733" y="516791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25E19F-183B-5810-7A3E-E26002177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57" y="1899821"/>
            <a:ext cx="7803471" cy="438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3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F18A31-EF3B-1402-56E1-3E43D9BC849C}"/>
              </a:ext>
            </a:extLst>
          </p:cNvPr>
          <p:cNvSpPr txBox="1"/>
          <p:nvPr/>
        </p:nvSpPr>
        <p:spPr>
          <a:xfrm>
            <a:off x="639192" y="344488"/>
            <a:ext cx="103868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Автоматизированные средства поиска журнала для публикации научной статьи: </a:t>
            </a:r>
            <a:r>
              <a:rPr lang="en-GB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https://authorservices.taylorandfrancis.com/publishing-your-research/choosing-a-journal/journal-suggester/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678D3F-1E51-0A30-34A9-CA32EE8DD829}"/>
              </a:ext>
            </a:extLst>
          </p:cNvPr>
          <p:cNvSpPr txBox="1"/>
          <p:nvPr/>
        </p:nvSpPr>
        <p:spPr>
          <a:xfrm>
            <a:off x="639192" y="1791038"/>
            <a:ext cx="948227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Taylor &amp; Francis Group — международное научное книжно-журнальное издательство со штаб-квартирой в Великобритании (Милтон-Парк, Абингдон).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Было основано в 1852 году Уильямом Фрэнсисом и Ричардом Тейлором (который основал своё издательство ещё в 1798 году).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Представляет собой одно из подразделений британской издательской, информационной и выставочной группы Informa.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Специализируется на публикации научной литературы и научных журналов. Taylor &amp; Francis ежегодно публикует более 1800 новых книг и 1000 журналов.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Издательство имеет восемь офисов: в Великобритании, Нью-Йорке, Бока-Ратоне, Филадельфии, Сингапуре и Сиднее.</a:t>
            </a:r>
          </a:p>
        </p:txBody>
      </p:sp>
      <p:pic>
        <p:nvPicPr>
          <p:cNvPr id="6150" name="Picture 6" descr="издательство taylorandfrancis logo, источник: ru.wikipedia.org">
            <a:extLst>
              <a:ext uri="{FF2B5EF4-FFF2-40B4-BE49-F238E27FC236}">
                <a16:creationId xmlns:a16="http://schemas.microsoft.com/office/drawing/2014/main" id="{F1EA9525-D5F1-A8E8-E06B-6AF721000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066" y="1791038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82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F18A31-EF3B-1402-56E1-3E43D9BC849C}"/>
              </a:ext>
            </a:extLst>
          </p:cNvPr>
          <p:cNvSpPr txBox="1"/>
          <p:nvPr/>
        </p:nvSpPr>
        <p:spPr>
          <a:xfrm>
            <a:off x="813786" y="317932"/>
            <a:ext cx="10564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Автоматизированные средства поиска журнала для публикации научной статьи: https://authorservices.taylorandfrancis.com/publishing-your-research/choosing-a-journal/journal-suggester/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247BB2-759A-C045-638E-8A7861246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33" y="1459882"/>
            <a:ext cx="8558074" cy="48139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28199D-E94C-F04C-C3C2-9627C4926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689" y="5395899"/>
            <a:ext cx="871804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8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F18A31-EF3B-1402-56E1-3E43D9BC849C}"/>
              </a:ext>
            </a:extLst>
          </p:cNvPr>
          <p:cNvSpPr txBox="1"/>
          <p:nvPr/>
        </p:nvSpPr>
        <p:spPr>
          <a:xfrm>
            <a:off x="1031078" y="429242"/>
            <a:ext cx="103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Автоматизированные средства поиска журнала для публикации научной статьи: </a:t>
            </a:r>
            <a:r>
              <a:rPr lang="en-GB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https://journalfinder.wiley.com/search?type=match</a:t>
            </a: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98225-4D64-B775-CD18-50B7359D035B}"/>
              </a:ext>
            </a:extLst>
          </p:cNvPr>
          <p:cNvSpPr txBox="1"/>
          <p:nvPr/>
        </p:nvSpPr>
        <p:spPr>
          <a:xfrm>
            <a:off x="878890" y="1669001"/>
            <a:ext cx="8265110" cy="5069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Издательство John Wiley &amp; Sons (Джон Уайли и сыновья), также известное как Wiley (Уайли), — международное издательство, которое специализируется на выпуске </a:t>
            </a:r>
            <a:r>
              <a:rPr lang="ru-RU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академических </a:t>
            </a:r>
            <a:r>
              <a:rPr lang="ru-RU" dirty="0"/>
              <a:t>изданий.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John Wiley &amp; Sons выпускает издания для студентов и преподавателей высших учебных заведений, исследователей, учёных, медиков.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Компания John Wiley &amp; Sons издаёт книги, журналы, энциклопедии в печатном и электронном виде, предоставляет доступ к продуктам и услугам в интернете.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Wiley была организована в 1807 году, когда Чарльз Уайли открыл типографию на Манхэттене. С 1820 году компания расширила деятельность в издательское дело и торговлю книгами.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Поиск научной литературы возможен по ключевым словам </a:t>
            </a:r>
            <a:r>
              <a:rPr lang="ru-RU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БЕСПЛАТНО И БЕЗ РЕГИСТРАЦИИ </a:t>
            </a:r>
            <a:r>
              <a:rPr lang="ru-RU" dirty="0"/>
              <a:t>по адресу: </a:t>
            </a:r>
            <a:r>
              <a:rPr lang="en-US" dirty="0">
                <a:hlinkClick r:id="rId2"/>
              </a:rPr>
              <a:t>https://onlinelibrary.wiley.com/</a:t>
            </a:r>
            <a:r>
              <a:rPr lang="ru-RU" dirty="0"/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1026" name="Picture 2" descr="John Wiley &amp; Sons Inc Vector Logo - Download Free SVG Icon ...">
            <a:extLst>
              <a:ext uri="{FF2B5EF4-FFF2-40B4-BE49-F238E27FC236}">
                <a16:creationId xmlns:a16="http://schemas.microsoft.com/office/drawing/2014/main" id="{BDDDA3C4-E9FB-849F-93CD-5BF01A669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181" y="4916071"/>
            <a:ext cx="1223084" cy="11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56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F18A31-EF3B-1402-56E1-3E43D9BC849C}"/>
              </a:ext>
            </a:extLst>
          </p:cNvPr>
          <p:cNvSpPr txBox="1"/>
          <p:nvPr/>
        </p:nvSpPr>
        <p:spPr>
          <a:xfrm>
            <a:off x="1031078" y="429242"/>
            <a:ext cx="103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Автоматизированные средства поиска журнала для публикации научной статьи: </a:t>
            </a:r>
            <a:r>
              <a:rPr lang="en-GB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https://journalfinder.wiley.com/search?type=match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673" y="1778922"/>
            <a:ext cx="6010875" cy="480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4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F18A31-EF3B-1402-56E1-3E43D9BC849C}"/>
              </a:ext>
            </a:extLst>
          </p:cNvPr>
          <p:cNvSpPr txBox="1"/>
          <p:nvPr/>
        </p:nvSpPr>
        <p:spPr>
          <a:xfrm>
            <a:off x="1031078" y="429242"/>
            <a:ext cx="10386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Автоматизированные средства поиска журнала для публикации научной статьи: </a:t>
            </a:r>
            <a:r>
              <a:rPr lang="en-GB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https://mjl.clarivate.com/home</a:t>
            </a: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98225-4D64-B775-CD18-50B7359D035B}"/>
              </a:ext>
            </a:extLst>
          </p:cNvPr>
          <p:cNvSpPr txBox="1"/>
          <p:nvPr/>
        </p:nvSpPr>
        <p:spPr>
          <a:xfrm>
            <a:off x="639192" y="1376402"/>
            <a:ext cx="1067317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Master Journal List - </a:t>
            </a:r>
            <a:r>
              <a:rPr lang="ru-RU" sz="2000" dirty="0"/>
              <a:t>это бесценный инструмент, который поможет вам найти нужный журнал среди множества индексов, размещенных на платформе </a:t>
            </a:r>
            <a:r>
              <a:rPr lang="en-GB" sz="2000" dirty="0"/>
              <a:t>Web of Science. </a:t>
            </a:r>
            <a:endParaRPr lang="ru-RU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Охватывая все дисциплины и регионы, </a:t>
            </a:r>
            <a:r>
              <a:rPr lang="en-GB" sz="2000" dirty="0"/>
              <a:t>Web of Science Core Collection </a:t>
            </a:r>
            <a:r>
              <a:rPr lang="ru-RU" sz="2000" dirty="0"/>
              <a:t>является сердцем платформы </a:t>
            </a:r>
            <a:r>
              <a:rPr lang="en-GB" sz="2000" dirty="0"/>
              <a:t>Web of Science. </a:t>
            </a:r>
            <a:r>
              <a:rPr lang="ru-RU" sz="2000" dirty="0"/>
              <a:t>В </a:t>
            </a:r>
            <a:r>
              <a:rPr lang="en-GB" sz="2000" dirty="0"/>
              <a:t>Web of Science Core Collection </a:t>
            </a:r>
            <a:r>
              <a:rPr lang="ru-RU" sz="2000" dirty="0"/>
              <a:t>входят только те журналы, которые демонстрируют высокий уровень редакционной строгости и передового опыта.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Помимо основной коллекции </a:t>
            </a:r>
            <a:r>
              <a:rPr lang="en-GB" sz="2000" dirty="0"/>
              <a:t>Web of Science, </a:t>
            </a:r>
            <a:r>
              <a:rPr lang="ru-RU" sz="2000" dirty="0"/>
              <a:t>вы можете осуществлять поиск в следующих специализированных коллекциях: </a:t>
            </a:r>
            <a:r>
              <a:rPr lang="en-GB" sz="2000" dirty="0"/>
              <a:t>Biological Abstracts, BIOSIS Previews, Zoological Record </a:t>
            </a:r>
            <a:r>
              <a:rPr lang="ru-RU" sz="2000" dirty="0"/>
              <a:t>и </a:t>
            </a:r>
            <a:r>
              <a:rPr lang="en-GB" sz="2000" dirty="0"/>
              <a:t>Current Contents Connect, </a:t>
            </a:r>
            <a:r>
              <a:rPr lang="ru-RU" sz="2000" dirty="0"/>
              <a:t>а также продукты </a:t>
            </a:r>
            <a:r>
              <a:rPr lang="en-GB" sz="2000" dirty="0"/>
              <a:t>Chemical Information.</a:t>
            </a:r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2DE63E-F7FD-886C-B96A-4794CD1AC13B}"/>
              </a:ext>
            </a:extLst>
          </p:cNvPr>
          <p:cNvSpPr txBox="1"/>
          <p:nvPr/>
        </p:nvSpPr>
        <p:spPr>
          <a:xfrm>
            <a:off x="639192" y="5353235"/>
            <a:ext cx="106731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Подробнейшая инструкция по использованию этого сервиса с целью подбора журналов для публикации статьи в издании </a:t>
            </a:r>
            <a:r>
              <a:rPr lang="en-US" sz="14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Web of Science</a:t>
            </a:r>
            <a:r>
              <a:rPr lang="ru-RU" sz="14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находится на странице нашего университета: </a:t>
            </a:r>
            <a:r>
              <a:rPr lang="en-GB" sz="14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https://mgsu.ru/science/publikatsionnaya-aktivnost/Web_of_Science_17092021.pdf</a:t>
            </a:r>
            <a:endParaRPr lang="ru-RU" sz="1400" b="1" i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4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F18A31-EF3B-1402-56E1-3E43D9BC849C}"/>
              </a:ext>
            </a:extLst>
          </p:cNvPr>
          <p:cNvSpPr txBox="1"/>
          <p:nvPr/>
        </p:nvSpPr>
        <p:spPr>
          <a:xfrm>
            <a:off x="639192" y="381740"/>
            <a:ext cx="10386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Автоматизированные средства поиска журнала для публикации научной статьи: </a:t>
            </a:r>
            <a:r>
              <a:rPr lang="en-GB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https://mjl.clarivate.com/home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332614-8693-64AB-BCD0-80BBA3883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244" y="1312785"/>
            <a:ext cx="9179511" cy="516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6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0FD985-705E-2625-2D27-6C89E25B49FE}"/>
              </a:ext>
            </a:extLst>
          </p:cNvPr>
          <p:cNvSpPr txBox="1"/>
          <p:nvPr/>
        </p:nvSpPr>
        <p:spPr>
          <a:xfrm>
            <a:off x="672550" y="296369"/>
            <a:ext cx="10486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Подготовка англоязычных статей </a:t>
            </a:r>
          </a:p>
          <a:p>
            <a:pPr algn="ctr"/>
            <a:r>
              <a:rPr lang="ru-RU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высокорейтинговые международные </a:t>
            </a:r>
          </a:p>
          <a:p>
            <a:pPr algn="ctr"/>
            <a:r>
              <a:rPr lang="ru-RU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журналы</a:t>
            </a:r>
            <a:r>
              <a:rPr lang="en-US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1/24</a:t>
            </a:r>
            <a:endParaRPr lang="ru-RU" sz="2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36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5842E0-7B12-A79F-ED93-C289C3B57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38" y="1759478"/>
            <a:ext cx="4590686" cy="44931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669582-F88F-D115-CF24-135541A3EEDF}"/>
              </a:ext>
            </a:extLst>
          </p:cNvPr>
          <p:cNvSpPr txBox="1"/>
          <p:nvPr/>
        </p:nvSpPr>
        <p:spPr>
          <a:xfrm>
            <a:off x="6314878" y="1848254"/>
            <a:ext cx="5050483" cy="4179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 выбрать журнал для публикации научной статьи;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что обратить внимание при подготовке каждого раздела научной статьи;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какие сервисы бесплатно помогут автору написать и отредактировать текст научной статьи, рисунки и изображения.</a:t>
            </a:r>
          </a:p>
        </p:txBody>
      </p:sp>
    </p:spTree>
    <p:extLst>
      <p:ext uri="{BB962C8B-B14F-4D97-AF65-F5344CB8AC3E}">
        <p14:creationId xmlns:p14="http://schemas.microsoft.com/office/powerpoint/2010/main" val="216604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F18A31-EF3B-1402-56E1-3E43D9BC849C}"/>
              </a:ext>
            </a:extLst>
          </p:cNvPr>
          <p:cNvSpPr txBox="1"/>
          <p:nvPr/>
        </p:nvSpPr>
        <p:spPr>
          <a:xfrm>
            <a:off x="639192" y="583621"/>
            <a:ext cx="103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Средства автоматизированного поиска научных журналов для размещения статей: ВЫВОДЫ</a:t>
            </a:r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39192" y="1805049"/>
            <a:ext cx="107492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БОЛЬШИНСТВО</a:t>
            </a:r>
            <a:r>
              <a:rPr lang="ru-RU" dirty="0"/>
              <a:t> ПОИСКОВЫХ СИСТЕМ РАБОТАЮТ ПО НАЗВАНИЮ, АННОТАЦИИ И КЛЮЧЕВЫМ СЛОВАМ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МЕНЬШИНСТВО</a:t>
            </a:r>
            <a:r>
              <a:rPr lang="ru-RU" dirty="0"/>
              <a:t> СИСТЕМ НЕ ИСПОЛЬЗУЮТ ДЛЯ ПОИСКА АННОТАЦИЮ (НЭИКОН, </a:t>
            </a:r>
            <a:r>
              <a:rPr lang="en-US" dirty="0"/>
              <a:t>SAGEPUB, SPRINGER</a:t>
            </a:r>
            <a:r>
              <a:rPr lang="ru-RU" dirty="0"/>
              <a:t>)</a:t>
            </a:r>
            <a:endParaRPr 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ТОЛЬКО ОДНА </a:t>
            </a:r>
            <a:r>
              <a:rPr lang="ru-RU" dirty="0"/>
              <a:t>ИЗ РАССМОТРЕННЫХ СИСТЕМ НЕ ИМЕЕТ СИСТЕМЫ ПОДБОРА НАУЧНОГО ЖУРНАЛА ДЛЯ ПУБЛИКАЦИИ СТАТЬИ КАК ТАКОВОЙ (</a:t>
            </a:r>
            <a:r>
              <a:rPr lang="en-US" dirty="0"/>
              <a:t>SPRINGER), </a:t>
            </a:r>
            <a:r>
              <a:rPr lang="ru-RU" dirty="0"/>
              <a:t>А ВМЕСТО ЭТОГО ПРЕДЛАГАЕТ ВЫБРАТЬ ТЕМАТИКУ СТАТЬИ ИЗ ПРЕДСТАВЛЕННОГО НА СТРАНИЦЕ САЙТА </a:t>
            </a:r>
            <a:r>
              <a:rPr lang="en-US" dirty="0"/>
              <a:t>SPRINGER </a:t>
            </a:r>
            <a:r>
              <a:rPr lang="ru-RU" dirty="0"/>
              <a:t>СПИСКА ОБЛАСТЕЙ ЗНАНИЙ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НЕКОТОРЫЕ СИСТЕМЫ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(В ЧАСТНОСТИ,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ELSEVIER)</a:t>
            </a:r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/>
              <a:t>РАССЧИТЫВАЮТ СТОИМОСТЬ ПУБЛИКАЦИИ СТАТЬИ В ЖУРНАЛЕ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ВСЕ РАССМОТРЕННЫЕ СИСТЕМЫ </a:t>
            </a:r>
            <a:r>
              <a:rPr lang="ru-RU" dirty="0"/>
              <a:t>ПОДБОРА НАУЧНЫХ ЖУРНАЛОВ ДОСТУПНЫ И АКТИВНЫ В РОССИИ БЕЗ </a:t>
            </a:r>
            <a:r>
              <a:rPr lang="en-US" dirty="0"/>
              <a:t>VPN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7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9813B3-4ADD-CA4B-894F-4D3AF7551CCA}"/>
              </a:ext>
            </a:extLst>
          </p:cNvPr>
          <p:cNvSpPr txBox="1"/>
          <p:nvPr/>
        </p:nvSpPr>
        <p:spPr>
          <a:xfrm>
            <a:off x="933202" y="1988549"/>
            <a:ext cx="91534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Примерный план действий</a:t>
            </a:r>
          </a:p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подготовке статьи </a:t>
            </a:r>
          </a:p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КОНКРЕТНОГО ЖУРНАЛА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60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523320" y="1486894"/>
            <a:ext cx="10601787" cy="5051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Проанализировать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тематику журнала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в который автор планирует направить статью;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Проанализировать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конкретные темы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представляющие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особый интерес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 выбранного журнала (на какую тему больше всего опубликовано статей);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Просмотрев опубликованные в журнале статьи, следует изучить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терминологию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которая используется в конкретном журнале (кроме того, некоторые журналы публикуют глоссарии);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Внимательно ознакомиться с разделом «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 авторов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». В частности, издательство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MDPI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имеет раздел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Guidelines for Authors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https://www.mdpi.com/authors/english-editing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а также оказывает платные услуги по редактированию англоязычных текстов статей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https://www.mdpi.com/authors/english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8774" y="403761"/>
            <a:ext cx="9239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Calibri" panose="020F0502020204030204" pitchFamily="34" charset="0"/>
              </a:rPr>
              <a:t>ПЛАН 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246735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9813B3-4ADD-CA4B-894F-4D3AF7551CCA}"/>
              </a:ext>
            </a:extLst>
          </p:cNvPr>
          <p:cNvSpPr txBox="1"/>
          <p:nvPr/>
        </p:nvSpPr>
        <p:spPr>
          <a:xfrm>
            <a:off x="933202" y="1988549"/>
            <a:ext cx="986199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озаглавить статью, </a:t>
            </a:r>
          </a:p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чтобы рецензент не потребовал</a:t>
            </a:r>
          </a:p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изменить ее название, </a:t>
            </a:r>
          </a:p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читатель приступил к чтению?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397" y="534742"/>
            <a:ext cx="9239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НАЗВАНИЕ СТАТЬИ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819397" y="1559450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endParaRPr lang="ru-RU" sz="2800" b="1" dirty="0">
              <a:solidFill>
                <a:srgbClr val="0070C0"/>
              </a:solidFill>
            </a:endParaRPr>
          </a:p>
          <a:p>
            <a:pPr marL="0" lvl="1" indent="0">
              <a:buFont typeface="Arial" panose="020B0604020202020204" pitchFamily="34" charset="0"/>
              <a:buNone/>
            </a:pPr>
            <a:r>
              <a:rPr lang="ru-RU" sz="2800" b="1" dirty="0">
                <a:solidFill>
                  <a:srgbClr val="0070C0"/>
                </a:solidFill>
              </a:rPr>
              <a:t>Согласно проведенному исследованию (</a:t>
            </a:r>
            <a:r>
              <a:rPr lang="en-US" sz="2800" b="1" dirty="0">
                <a:solidFill>
                  <a:srgbClr val="0070C0"/>
                </a:solidFill>
              </a:rPr>
              <a:t>Korkut, 1983)</a:t>
            </a:r>
            <a:r>
              <a:rPr lang="ru-RU" sz="2800" b="1" dirty="0">
                <a:solidFill>
                  <a:srgbClr val="0070C0"/>
                </a:solidFill>
              </a:rPr>
              <a:t>, после прочтения НАЗВАНИЯ СТАТЬИ к чтению АННОТАЦИИ приступает ОДИН из ПЯТИСОТ человек.</a:t>
            </a:r>
          </a:p>
          <a:p>
            <a:pPr marL="0" lvl="1" indent="0" algn="ctr">
              <a:buFont typeface="Arial" panose="020B0604020202020204" pitchFamily="34" charset="0"/>
              <a:buNone/>
            </a:pPr>
            <a:endParaRPr lang="ru-RU" sz="2800" b="1" dirty="0">
              <a:solidFill>
                <a:srgbClr val="0070C0"/>
              </a:solidFill>
            </a:endParaRPr>
          </a:p>
          <a:p>
            <a:pPr marL="0" lvl="1" indent="0" algn="ctr">
              <a:buFont typeface="Arial" panose="020B0604020202020204" pitchFamily="34" charset="0"/>
              <a:buNone/>
            </a:pPr>
            <a:r>
              <a:rPr lang="ru-RU" sz="3600" b="1" dirty="0">
                <a:solidFill>
                  <a:srgbClr val="FF0000"/>
                </a:solidFill>
              </a:rPr>
              <a:t>Как добиться того, чтобы потенциальный читатель приступил к чтению вашей статьи?</a:t>
            </a:r>
          </a:p>
        </p:txBody>
      </p:sp>
    </p:spTree>
    <p:extLst>
      <p:ext uri="{BB962C8B-B14F-4D97-AF65-F5344CB8AC3E}">
        <p14:creationId xmlns:p14="http://schemas.microsoft.com/office/powerpoint/2010/main" val="333767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581891" y="1377538"/>
            <a:ext cx="11053855" cy="5160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398" y="558139"/>
            <a:ext cx="9239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 НАЗВАНИЕ СТАТЬИ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320633" y="1245986"/>
            <a:ext cx="10614469" cy="5196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ВЫЗЫВАЕТ ИНТЕРЕС (информативное, а не нейтральное название)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ОТЛИЧАЕТСЯ КРАТКОСТЬЮ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ТОЧНО ОТРАЖАЕТ ОСНОВНУЮ МЫСЛЬ СТАТЬИ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КОЛИЧЕСТВО СЛОВ В НАЗВАНИИ СТАТЬИ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 ПРЕВЫШАЕТ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– 12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НАЗВАНИИ НЕТ ОБЩИХ ФРАЗ ТИПА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“NOTES ON…” (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ЗАМЕТКИ О…) ИЛИ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“A STUDY OF…” (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«ИЗУЧЕНИЕ…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ЕСЛИ В НАЗВАНИИ НЕТ ЧЕТКОСТИ, СТАТЬЯ НЕ БУДЕТ НАДЛЕЖАЩИМ ОБРАЗОМ ПРОИНДЕКСИРОВАНА И ЕЕ НЕВОЗМОЖНО БУДЕТ НАЙТИ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НАЗВАНИИ СТАТЬИ СЛЕДУЕТ ИЗБЕГАТЬ МАЛОИЗВЕСТНЫХ АББРЕВИАТУР И СОКРАЩЕНИЙ</a:t>
            </a:r>
          </a:p>
          <a:p>
            <a:pPr marL="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85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581891" y="1377538"/>
            <a:ext cx="11053855" cy="5160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398" y="558139"/>
            <a:ext cx="9239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 НАЗВАНИЕ СТАТЬИ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852313" y="1401289"/>
            <a:ext cx="10513010" cy="2824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Статью, в названии которой есть двоеточие, на 32% чаще открывают, читают и цитируют.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Пример названия статьи: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 the title: Practices and preferences for titles with colons in academic articles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A96FA-2DC0-1A4B-F12C-6AFC03825546}"/>
              </a:ext>
            </a:extLst>
          </p:cNvPr>
          <p:cNvSpPr txBox="1"/>
          <p:nvPr/>
        </p:nvSpPr>
        <p:spPr>
          <a:xfrm>
            <a:off x="581891" y="4356355"/>
            <a:ext cx="3595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ОСНОВНАЯ МЫСЛЬ СТАТЬИ (ключевое слово)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Calibri" panose="020F0502020204030204"/>
              </a:rPr>
              <a:t>ЕСЛИ СТАТЬЯ НАЧИНАЕТСЯ С КЛЮЧЕВОГО СЛОВА, СРАЗУ ПОНЯТНО, О ЧЕМ В НЕЙ ИДЕТ РЕЧЬ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3CA7A0-5030-1034-3D77-11A7E6FD7649}"/>
              </a:ext>
            </a:extLst>
          </p:cNvPr>
          <p:cNvSpPr txBox="1"/>
          <p:nvPr/>
        </p:nvSpPr>
        <p:spPr>
          <a:xfrm>
            <a:off x="4177341" y="4356355"/>
            <a:ext cx="4942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ПОЯСНЕНИЕ ОСНОВНОЙ МЫСЛИ СТАТЬИ</a:t>
            </a:r>
          </a:p>
        </p:txBody>
      </p:sp>
      <p:cxnSp>
        <p:nvCxnSpPr>
          <p:cNvPr id="5" name="Прямая со стрелкой 4"/>
          <p:cNvCxnSpPr>
            <a:endCxn id="7" idx="0"/>
          </p:cNvCxnSpPr>
          <p:nvPr/>
        </p:nvCxnSpPr>
        <p:spPr>
          <a:xfrm>
            <a:off x="2379616" y="3657600"/>
            <a:ext cx="0" cy="698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483927" y="3953148"/>
            <a:ext cx="11876" cy="403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55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581891" y="1377538"/>
            <a:ext cx="11053855" cy="5160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398" y="558139"/>
            <a:ext cx="9239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 НАЗВАНИЕ СТАТЬИ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19398" y="1508165"/>
            <a:ext cx="10616540" cy="4344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Используйте в названии статьи </a:t>
            </a:r>
            <a:r>
              <a:rPr lang="ru-RU" sz="2800" b="1" dirty="0">
                <a:solidFill>
                  <a:srgbClr val="00B050"/>
                </a:solidFill>
                <a:latin typeface="Calibri" panose="020F0502020204030204"/>
              </a:rPr>
              <a:t>ГЛАГОЛЫ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 вместо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/>
              </a:rPr>
              <a:t>ИМЕН</a:t>
            </a:r>
            <a:r>
              <a:rPr lang="ru-RU" sz="2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/>
              </a:rPr>
              <a:t>СУЩЕСТВИТЕЛЬНЫХ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srgbClr val="FF0000"/>
                </a:solidFill>
                <a:latin typeface="Calibri" panose="020F0502020204030204"/>
              </a:rPr>
              <a:t>ПРИМЕР НАЗВАНИЯ: «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/>
              </a:rPr>
              <a:t>ПРОЕКТИРОВАНИЕ И СТРОИТЕЛЬСТВО</a:t>
            </a:r>
            <a:r>
              <a:rPr lang="ru-RU" sz="2800" dirty="0">
                <a:solidFill>
                  <a:srgbClr val="FF0000"/>
                </a:solidFill>
                <a:latin typeface="Calibri" panose="020F0502020204030204"/>
              </a:rPr>
              <a:t>…..» (</a:t>
            </a:r>
            <a:r>
              <a:rPr lang="en-US" sz="2800" b="1">
                <a:solidFill>
                  <a:srgbClr val="FF0000"/>
                </a:solidFill>
                <a:latin typeface="Calibri" panose="020F0502020204030204"/>
              </a:rPr>
              <a:t>DESIGN AND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CONDSTRUCTION OF</a:t>
            </a:r>
            <a:r>
              <a:rPr lang="en-US" sz="2800" dirty="0">
                <a:solidFill>
                  <a:srgbClr val="FF0000"/>
                </a:solidFill>
                <a:latin typeface="Calibri" panose="020F0502020204030204"/>
              </a:rPr>
              <a:t>…)</a:t>
            </a:r>
            <a:endParaRPr lang="ru-RU" sz="2800" dirty="0">
              <a:solidFill>
                <a:srgbClr val="FF0000"/>
              </a:solidFill>
              <a:latin typeface="Calibri" panose="020F050202020403020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800" dirty="0">
              <a:solidFill>
                <a:srgbClr val="FF0000"/>
              </a:solidFill>
              <a:latin typeface="Calibri" panose="020F050202020403020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srgbClr val="00B050"/>
                </a:solidFill>
                <a:latin typeface="Calibri" panose="020F0502020204030204"/>
              </a:rPr>
              <a:t>ПРИМЕР НАЗВАНИЯ: «</a:t>
            </a:r>
            <a:r>
              <a:rPr lang="ru-RU" sz="2800" b="1" dirty="0">
                <a:solidFill>
                  <a:srgbClr val="00B050"/>
                </a:solidFill>
                <a:latin typeface="Calibri" panose="020F0502020204030204"/>
              </a:rPr>
              <a:t>КАК СПРОЕКТИРОВАТЬ И ПОСТРОИТЬ…» (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HOW TO DESIGN AND CONSTRUCT</a:t>
            </a:r>
            <a:r>
              <a:rPr lang="en-US" sz="2800" dirty="0">
                <a:solidFill>
                  <a:srgbClr val="00B050"/>
                </a:solidFill>
                <a:latin typeface="Calibri" panose="020F0502020204030204"/>
              </a:rPr>
              <a:t>…)</a:t>
            </a:r>
            <a:r>
              <a:rPr lang="ru-RU" sz="2800" dirty="0">
                <a:solidFill>
                  <a:srgbClr val="00B050"/>
                </a:solidFill>
                <a:latin typeface="Calibri" panose="020F0502020204030204"/>
              </a:rPr>
              <a:t> - </a:t>
            </a:r>
            <a:r>
              <a:rPr lang="ru-RU" sz="2800" b="1" i="1" dirty="0">
                <a:solidFill>
                  <a:srgbClr val="00B050"/>
                </a:solidFill>
                <a:latin typeface="Calibri" panose="020F0502020204030204"/>
              </a:rPr>
              <a:t>по мнению англоязычных редакторов, это название более динамичное, оно вызывает интерес у читателя.</a:t>
            </a:r>
            <a:endParaRPr lang="ru-RU" sz="2800" i="1" dirty="0">
              <a:solidFill>
                <a:srgbClr val="00B05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27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581891" y="1377538"/>
            <a:ext cx="11053855" cy="5160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398" y="522512"/>
            <a:ext cx="923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3600" b="1" dirty="0">
                <a:solidFill>
                  <a:srgbClr val="0070C0"/>
                </a:solidFill>
              </a:rPr>
              <a:t>Как не следует озаглавливать статью?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934145" y="166632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 стоит начинать название статьи с выражений «К вопросу о…» или «Особенности…», поскольку эти выражения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 используются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названиях англоязычных статей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Пример: 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4000" b="0" i="0" u="none" strike="sng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«К вопросу о принципах медиации»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Н.А. Соколова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https://cyberleninka.ru/article/n/k-voprosu-o-printsipah-mediatsii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sng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18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581891" y="1377538"/>
            <a:ext cx="11053855" cy="5160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398" y="522512"/>
            <a:ext cx="923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3600" b="1" dirty="0">
                <a:solidFill>
                  <a:srgbClr val="0070C0"/>
                </a:solidFill>
              </a:rPr>
              <a:t>Как не следует озаглавливать статью?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38150" y="1686295"/>
            <a:ext cx="9868395" cy="3174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В настоящее время научные работники просматривают списки статей на экране, но часто не имеют доступа к тексту статьи, получив возможность прочесть ТОЛЬКО АННОТАЦИЮ,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endParaRPr lang="ru-RU" sz="4000" b="1" dirty="0">
              <a:solidFill>
                <a:srgbClr val="FF0000"/>
              </a:solidFill>
              <a:latin typeface="Calibri" panose="020F050202020403020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/>
              </a:rPr>
              <a:t>ПОЭТОМУ НЕ СТОИТ ФОРМУЛИРОВАТЬ НАЗВАНИЕ СТАТЬИ В ВИДЕ ВОПРОСА</a:t>
            </a:r>
            <a:endParaRPr lang="ru-RU" sz="2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16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9813B3-4ADD-CA4B-894F-4D3AF7551CCA}"/>
              </a:ext>
            </a:extLst>
          </p:cNvPr>
          <p:cNvSpPr txBox="1"/>
          <p:nvPr/>
        </p:nvSpPr>
        <p:spPr>
          <a:xfrm>
            <a:off x="1470014" y="2565596"/>
            <a:ext cx="9820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выбрать журнал для публикации научной статьи?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5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9813B3-4ADD-CA4B-894F-4D3AF7551CCA}"/>
              </a:ext>
            </a:extLst>
          </p:cNvPr>
          <p:cNvSpPr txBox="1"/>
          <p:nvPr/>
        </p:nvSpPr>
        <p:spPr>
          <a:xfrm>
            <a:off x="861950" y="1905422"/>
            <a:ext cx="1083181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что следует обратить внимание</a:t>
            </a:r>
          </a:p>
          <a:p>
            <a:r>
              <a:rPr lang="ru-RU" sz="4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написании разделов статьи</a:t>
            </a:r>
          </a:p>
          <a:p>
            <a:r>
              <a:rPr lang="ru-RU" sz="4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 стандарту IMRAD (Introduction, </a:t>
            </a:r>
          </a:p>
          <a:p>
            <a:r>
              <a:rPr lang="ru-RU" sz="4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Methods, Results and Discussion)?</a:t>
            </a:r>
            <a:endParaRPr lang="en-US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5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581891" y="1377538"/>
            <a:ext cx="11053855" cy="5160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398" y="522512"/>
            <a:ext cx="923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3600" b="1" dirty="0">
                <a:solidFill>
                  <a:srgbClr val="0070C0"/>
                </a:solidFill>
              </a:rPr>
              <a:t>Введение - </a:t>
            </a:r>
            <a:r>
              <a:rPr lang="en-US" sz="3600" b="1" dirty="0">
                <a:solidFill>
                  <a:srgbClr val="0070C0"/>
                </a:solidFill>
              </a:rPr>
              <a:t>Introduction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934145" y="166632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ru-RU" strike="sngStrike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289506" y="1402857"/>
            <a:ext cx="11160240" cy="516075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/>
            <a:r>
              <a:rPr lang="ru-RU" dirty="0">
                <a:latin typeface="+mn-lt"/>
                <a:ea typeface="+mn-ea"/>
                <a:cs typeface="+mn-cs"/>
              </a:rPr>
              <a:t>Цель введения – добиться того, чтобы вашу статью продолжил читать как специалист, так и неспециалист (этой цели подчинено и название статьи, и аннотация);</a:t>
            </a:r>
          </a:p>
          <a:p>
            <a:pPr marL="571500" lvl="1" indent="-571500"/>
            <a:endParaRPr lang="ru-RU" dirty="0">
              <a:latin typeface="+mn-lt"/>
              <a:ea typeface="+mn-ea"/>
              <a:cs typeface="+mn-cs"/>
            </a:endParaRPr>
          </a:p>
          <a:p>
            <a:pPr marL="571500" lvl="1" indent="-571500"/>
            <a:r>
              <a:rPr lang="ru-RU" dirty="0">
                <a:latin typeface="+mn-lt"/>
                <a:ea typeface="+mn-ea"/>
                <a:cs typeface="+mn-cs"/>
              </a:rPr>
              <a:t>Содержание Введения:</a:t>
            </a:r>
          </a:p>
          <a:p>
            <a:pPr marL="1028700" lvl="2" indent="-571500">
              <a:buFont typeface="+mj-lt"/>
              <a:buAutoNum type="arabicPeriod"/>
            </a:pPr>
            <a:endParaRPr lang="ru-RU" sz="2400" dirty="0">
              <a:latin typeface="+mn-lt"/>
              <a:ea typeface="+mn-ea"/>
              <a:cs typeface="+mn-cs"/>
            </a:endParaRPr>
          </a:p>
          <a:p>
            <a:pPr marL="1485900" lvl="3" indent="-571500">
              <a:buFont typeface="+mj-lt"/>
              <a:buAutoNum type="arabicPeriod"/>
            </a:pPr>
            <a:r>
              <a:rPr lang="ru-RU" sz="2400" dirty="0">
                <a:latin typeface="+mn-lt"/>
                <a:ea typeface="+mn-ea"/>
                <a:cs typeface="+mn-cs"/>
              </a:rPr>
              <a:t>Конкретная ПРОБЛЕМАТИКА вашей статьи.</a:t>
            </a:r>
          </a:p>
          <a:p>
            <a:pPr marL="1485900" lvl="3" indent="-571500">
              <a:buFont typeface="+mj-lt"/>
              <a:buAutoNum type="arabicPeriod"/>
            </a:pPr>
            <a:endParaRPr lang="ru-RU" sz="2400" dirty="0">
              <a:latin typeface="+mn-lt"/>
              <a:ea typeface="+mn-ea"/>
              <a:cs typeface="+mn-cs"/>
            </a:endParaRPr>
          </a:p>
          <a:p>
            <a:pPr marL="1485900" lvl="3" indent="-571500">
              <a:buFont typeface="+mj-lt"/>
              <a:buAutoNum type="arabicPeriod"/>
            </a:pPr>
            <a:r>
              <a:rPr lang="ru-RU" sz="2400" dirty="0">
                <a:latin typeface="+mn-lt"/>
                <a:ea typeface="+mn-ea"/>
                <a:cs typeface="+mn-cs"/>
              </a:rPr>
              <a:t>Что уже известно на данную тему. Здесь следует указать результаты работы других авторов, которые будут вами ОПРОВЕРГАТЬСЯ или РАЗВИВАТЬСЯ.</a:t>
            </a:r>
          </a:p>
          <a:p>
            <a:pPr marL="1485900" lvl="3" indent="-571500">
              <a:buFont typeface="+mj-lt"/>
              <a:buAutoNum type="arabicPeriod"/>
            </a:pPr>
            <a:endParaRPr lang="ru-RU" sz="2400" dirty="0">
              <a:latin typeface="+mn-lt"/>
              <a:ea typeface="+mn-ea"/>
              <a:cs typeface="+mn-cs"/>
            </a:endParaRPr>
          </a:p>
          <a:p>
            <a:pPr marL="1485900" lvl="3" indent="-571500">
              <a:buFont typeface="+mj-lt"/>
              <a:buAutoNum type="arabicPeriod"/>
            </a:pPr>
            <a:r>
              <a:rPr lang="ru-RU" sz="2400" dirty="0">
                <a:latin typeface="+mn-lt"/>
                <a:ea typeface="+mn-ea"/>
                <a:cs typeface="+mn-cs"/>
              </a:rPr>
              <a:t>Существующий ПРОБЕЛ в знаниях на интересующую вас тему и СПОСОБ ЕГО ВОСПОЛНЕНИЯ с помощью вашего исследования, излагаемого в статье, то есть НОВИЗНА (отличие от других работ) и ЗНАЧЕНИЕ  вашей работы.</a:t>
            </a:r>
          </a:p>
          <a:p>
            <a:pPr marL="1028700" lvl="2" indent="-571500">
              <a:buFont typeface="+mj-lt"/>
              <a:buAutoNum type="arabicPeriod"/>
            </a:pPr>
            <a:endParaRPr lang="ru-RU" sz="2400" dirty="0"/>
          </a:p>
          <a:p>
            <a:pPr marL="1028700" lvl="2" indent="-571500">
              <a:buFont typeface="+mj-lt"/>
              <a:buAutoNum type="arabicPeriod"/>
            </a:pPr>
            <a:endParaRPr lang="ru-RU" sz="2400" dirty="0"/>
          </a:p>
          <a:p>
            <a:pPr marL="571500" lvl="1" indent="-5715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24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819398" y="1377538"/>
            <a:ext cx="10949049" cy="5160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398" y="522512"/>
            <a:ext cx="923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3600" b="1" dirty="0">
                <a:solidFill>
                  <a:srgbClr val="0070C0"/>
                </a:solidFill>
              </a:rPr>
              <a:t>Методы - </a:t>
            </a:r>
            <a:r>
              <a:rPr lang="en-US" sz="3600" b="1" dirty="0">
                <a:solidFill>
                  <a:srgbClr val="0070C0"/>
                </a:solidFill>
              </a:rPr>
              <a:t>Methods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527012" y="158036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dirty="0"/>
              <a:t>В данном разделе следует указать, что именно было сделано, с помощью каких методик и инструментов, а также с какой целью;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Здесь можно указать ХРОНОЛОГИЧЕСКУЮ ПОСЛЕДОВАТЕЛЬНОСТЬ выполнения исследования.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Можно нарисовать временную шкалу выполнения исследования.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Методы следует упоминать в том порядке, в котором они использовались в процессе осуществления исследования.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Если вы использовали собственную оригинальную методику, следует ее описать.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289505" y="1402858"/>
            <a:ext cx="11638625" cy="4878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961901" y="1615375"/>
            <a:ext cx="10521538" cy="4453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/>
            <a:r>
              <a:rPr lang="ru-RU" sz="3000" dirty="0">
                <a:solidFill>
                  <a:prstClr val="black"/>
                </a:solidFill>
                <a:latin typeface="Calibri" panose="020F0502020204030204"/>
              </a:rPr>
              <a:t>Что было достигнуто в результате проведения исследования</a:t>
            </a:r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?</a:t>
            </a:r>
            <a:r>
              <a:rPr lang="ru-RU" sz="30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571500" lvl="1" indent="-571500"/>
            <a:endParaRPr lang="ru-RU" sz="3000" dirty="0">
              <a:solidFill>
                <a:prstClr val="black"/>
              </a:solidFill>
              <a:latin typeface="Calibri" panose="020F0502020204030204"/>
            </a:endParaRPr>
          </a:p>
          <a:p>
            <a:pPr marL="571500" lvl="1" indent="-571500"/>
            <a:r>
              <a:rPr lang="ru-RU" sz="3000" dirty="0">
                <a:solidFill>
                  <a:prstClr val="black"/>
                </a:solidFill>
                <a:latin typeface="Calibri" panose="020F0502020204030204"/>
              </a:rPr>
              <a:t>Какое НОВОЕ ЗНАНИЕ привносит проведенное исследование?</a:t>
            </a:r>
          </a:p>
          <a:p>
            <a:pPr marL="0" lvl="1" indent="0">
              <a:buNone/>
            </a:pPr>
            <a:r>
              <a:rPr lang="ru-RU" sz="3000" dirty="0">
                <a:solidFill>
                  <a:srgbClr val="FF0000"/>
                </a:solidFill>
                <a:latin typeface="Calibri" panose="020F0502020204030204"/>
              </a:rPr>
              <a:t>       В этом разделе должны быть ТАБЛИЦЫ  и ЦИФРЫ.</a:t>
            </a:r>
          </a:p>
          <a:p>
            <a:pPr marL="0" lvl="1" indent="0">
              <a:buNone/>
            </a:pPr>
            <a:endParaRPr lang="ru-RU" sz="3000" dirty="0">
              <a:solidFill>
                <a:srgbClr val="FF0000"/>
              </a:solidFill>
              <a:latin typeface="Calibri" panose="020F0502020204030204"/>
            </a:endParaRPr>
          </a:p>
          <a:p>
            <a:pPr marL="457200" lvl="1" indent="-457200"/>
            <a:r>
              <a:rPr lang="ru-RU" sz="3000" dirty="0">
                <a:solidFill>
                  <a:prstClr val="black"/>
                </a:solidFill>
                <a:latin typeface="Calibri" panose="020F0502020204030204"/>
              </a:rPr>
              <a:t>  Если результаты представлены в виде таблицы, не следует </a:t>
            </a:r>
            <a:br>
              <a:rPr lang="ru-RU" sz="30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3000" dirty="0">
                <a:solidFill>
                  <a:prstClr val="black"/>
                </a:solidFill>
                <a:latin typeface="Calibri" panose="020F0502020204030204"/>
              </a:rPr>
              <a:t>  дублировать их в виде текста.</a:t>
            </a:r>
          </a:p>
          <a:p>
            <a:pPr marL="457200" lvl="1" indent="-457200"/>
            <a:endParaRPr lang="ru-RU" sz="30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lvl="1" indent="-457200"/>
            <a:r>
              <a:rPr lang="ru-RU" sz="3000" dirty="0">
                <a:solidFill>
                  <a:prstClr val="black"/>
                </a:solidFill>
                <a:latin typeface="Calibri" panose="020F0502020204030204"/>
              </a:rPr>
              <a:t> Следует сделать акцент на важных результатах и представить их</a:t>
            </a:r>
            <a:br>
              <a:rPr lang="ru-RU" sz="30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3000" dirty="0">
                <a:solidFill>
                  <a:prstClr val="black"/>
                </a:solidFill>
                <a:latin typeface="Calibri" panose="020F0502020204030204"/>
              </a:rPr>
              <a:t> в порядке «от более важных к менее важным».</a:t>
            </a:r>
          </a:p>
          <a:p>
            <a:endParaRPr lang="ru-RU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398" y="522512"/>
            <a:ext cx="923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3600" b="1" dirty="0">
                <a:solidFill>
                  <a:srgbClr val="0070C0"/>
                </a:solidFill>
              </a:rPr>
              <a:t>Результаты - </a:t>
            </a:r>
            <a:r>
              <a:rPr lang="en-US" sz="3600" b="1" dirty="0">
                <a:solidFill>
                  <a:srgbClr val="0070C0"/>
                </a:solidFill>
              </a:rPr>
              <a:t>Results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289505" y="1402858"/>
            <a:ext cx="11638625" cy="4878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8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397" y="522513"/>
            <a:ext cx="100940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3000" b="1" dirty="0">
                <a:solidFill>
                  <a:srgbClr val="0070C0"/>
                </a:solidFill>
              </a:rPr>
              <a:t>Дискуссия и выводы – </a:t>
            </a:r>
            <a:r>
              <a:rPr lang="en-US" sz="3000" b="1" dirty="0">
                <a:solidFill>
                  <a:srgbClr val="0070C0"/>
                </a:solidFill>
              </a:rPr>
              <a:t>Discussion and Conclusions </a:t>
            </a:r>
            <a:endParaRPr lang="ru-RU" sz="3000" b="1" dirty="0">
              <a:solidFill>
                <a:srgbClr val="0070C0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289505" y="1402858"/>
            <a:ext cx="11638625" cy="4878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915288" y="1417398"/>
            <a:ext cx="10247517" cy="4758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1" indent="-5715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Что означает полученный результат?</a:t>
            </a:r>
          </a:p>
          <a:p>
            <a:pPr marL="571500" marR="0" lvl="1" indent="-5715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ПОЧЕМУ и ДЛЯ ЧЕГО он важен?</a:t>
            </a:r>
          </a:p>
          <a:p>
            <a:pPr marL="571500" marR="0" lvl="1" indent="-5715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Каким образом результаты настоящего исследования соотносятся с ранее реализованными проектами на данную тему?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lvl="1" indent="0">
              <a:buNone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этом разделе следует указать </a:t>
            </a:r>
            <a:r>
              <a:rPr lang="ru-RU" sz="3200" dirty="0">
                <a:solidFill>
                  <a:srgbClr val="FF0000"/>
                </a:solidFill>
                <a:latin typeface="Calibri" panose="020F0502020204030204"/>
              </a:rPr>
              <a:t>как ЗНАЧИМОСТЬ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так и ОГРАНИЧЕННОСТЬ полученных результатов, а также сравнить их с результатами других исследований. 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Если автор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 может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объяснить противоречия между выводами разных исследований, то следует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предложить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провести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еще одно исследование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другой методике. 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8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9813B3-4ADD-CA4B-894F-4D3AF7551CCA}"/>
              </a:ext>
            </a:extLst>
          </p:cNvPr>
          <p:cNvSpPr txBox="1"/>
          <p:nvPr/>
        </p:nvSpPr>
        <p:spPr>
          <a:xfrm>
            <a:off x="1135083" y="2256205"/>
            <a:ext cx="101227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Какие сервисы БЕСПЛАТНО помогут автору написать и отредактировать текст научной статьи, подготовить рисунки и иные изображения?</a:t>
            </a:r>
            <a:endParaRPr lang="en-US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2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397" y="522513"/>
            <a:ext cx="10094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3000" b="1" dirty="0">
                <a:solidFill>
                  <a:srgbClr val="0070C0"/>
                </a:solidFill>
              </a:rPr>
              <a:t>Автоматизированные редакторы научного текста:</a:t>
            </a:r>
          </a:p>
          <a:p>
            <a:r>
              <a:rPr lang="ru-RU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>
                <a:solidFill>
                  <a:srgbClr val="0070C0"/>
                </a:solidFill>
              </a:rPr>
              <a:t>https://languagetool.org/ru</a:t>
            </a:r>
            <a:endParaRPr lang="ru-RU" sz="3000" b="1" dirty="0">
              <a:solidFill>
                <a:srgbClr val="0070C0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289505" y="1402858"/>
            <a:ext cx="11638625" cy="4878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289505" y="1863919"/>
            <a:ext cx="8182100" cy="452026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1" indent="-5715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делает важные и верные замечания</a:t>
            </a:r>
          </a:p>
          <a:p>
            <a:pPr marL="571500" marR="0" lvl="1" indent="-5715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2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Если текст написан на английском языке, то и замечания будут по-английски</a:t>
            </a:r>
          </a:p>
          <a:p>
            <a:pPr marL="571500" marR="0" lvl="1" indent="-5715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</a:t>
            </a:r>
            <a:r>
              <a:rPr kumimoji="0" lang="ru-RU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 исправляет ошибку, а лишь указывает ее характер: «грамматическая ошибка», «добавьте артикль», «удалите дефис»</a:t>
            </a:r>
          </a:p>
          <a:p>
            <a:pPr marL="571500" marR="0" lvl="1" indent="-5715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200" baseline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системе есть толковый сервис перефразирования,</a:t>
            </a:r>
            <a:r>
              <a:rPr lang="ru-RU" sz="32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который предлагает три отличных по стилю варианта: так называемый простой, официальный и альтернативный варианты</a:t>
            </a:r>
            <a:endParaRPr lang="en-US" sz="3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marR="0" lvl="1" indent="-5715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2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процессе тестирования система проверила аннотацию бесплатно и без регистрации</a:t>
            </a:r>
            <a:endParaRPr lang="en-US" sz="3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CAD199-A4F8-32D0-02F2-28FA73871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705" y="5034717"/>
            <a:ext cx="1194920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4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1804" y="319536"/>
            <a:ext cx="10094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3000" b="1" dirty="0">
                <a:solidFill>
                  <a:srgbClr val="0070C0"/>
                </a:solidFill>
              </a:rPr>
              <a:t>Автоматизированные редакторы научного текста:</a:t>
            </a:r>
          </a:p>
          <a:p>
            <a:r>
              <a:rPr lang="ru-RU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>
                <a:solidFill>
                  <a:srgbClr val="0070C0"/>
                </a:solidFill>
              </a:rPr>
              <a:t>https://languagetool.org/ru</a:t>
            </a:r>
            <a:endParaRPr lang="ru-RU" sz="3000" b="1" dirty="0">
              <a:solidFill>
                <a:srgbClr val="0070C0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289505" y="1402858"/>
            <a:ext cx="11638625" cy="4878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684" y="1564249"/>
            <a:ext cx="6151419" cy="4921135"/>
          </a:xfrm>
          <a:prstGeom prst="rect">
            <a:avLst/>
          </a:prstGeom>
        </p:spPr>
      </p:pic>
      <p:pic>
        <p:nvPicPr>
          <p:cNvPr id="1028" name="Picture 4" descr="LanguageTool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008" y="5455142"/>
            <a:ext cx="1196821" cy="90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8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1804" y="319536"/>
            <a:ext cx="10094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70C0"/>
                </a:solidFill>
              </a:rPr>
              <a:t>Автоматизированные сервисы для создания диаграмм: </a:t>
            </a:r>
            <a:r>
              <a:rPr lang="en-US" sz="2800" b="1" dirty="0">
                <a:solidFill>
                  <a:srgbClr val="0070C0"/>
                </a:solidFill>
              </a:rPr>
              <a:t>https://startpack.ru/application/chart-tool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289505" y="1402858"/>
            <a:ext cx="11638625" cy="4878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Онлайн диаграм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465" y="2481938"/>
            <a:ext cx="2857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6271" y="2251118"/>
            <a:ext cx="75657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Бесплатный сервис для создания и публикации онлайн-диаграмм.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Система обладает поддержкой множества типов диаграмм, включая столбчатые, круговые, линейные, пузырьковые и радиальные диаграммы.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Вход в систему только через </a:t>
            </a:r>
            <a:r>
              <a:rPr lang="en-US" sz="2400" dirty="0"/>
              <a:t>LinkedIn, Facebook,</a:t>
            </a:r>
            <a:r>
              <a:rPr lang="ru-RU" sz="2400" dirty="0"/>
              <a:t> ВКонтакте и Телеграм</a:t>
            </a:r>
          </a:p>
          <a:p>
            <a:pPr>
              <a:spcAft>
                <a:spcPts val="12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40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1804" y="319536"/>
            <a:ext cx="10094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70C0"/>
                </a:solidFill>
              </a:rPr>
              <a:t>Автоматизированные сервисы для создания диаграмм: </a:t>
            </a:r>
            <a:r>
              <a:rPr lang="en-US" sz="2800" b="1" dirty="0">
                <a:solidFill>
                  <a:srgbClr val="0070C0"/>
                </a:solidFill>
              </a:rPr>
              <a:t>https://startpack.ru/application/draw-io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289505" y="1402858"/>
            <a:ext cx="11638625" cy="4878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8765" y="1690927"/>
            <a:ext cx="942900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Draw.io — инструмент для создания диаграмм, блок-схем и другого.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Сервис распространяется на бесплатной основе с открытым исходным кодом.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При входе на сервис пользователь сразу попадает в рабочий интерфейс.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Процесс создания проекта выглядит следующим образом: пользователь перетаскивает из левой панели фигуры или элементы на рабочую поверхность, затем изменяет их — изменяет цвет, размер, шрифт текста, свойства фигуры (прозрачность, форма и т. д.).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Draw.io позволяет отслеживать и восстанавливать изменения готовых проектов, импортировать и экспортировать в PDF, PNG, XML, VSDX, HTML, а также автоматически публиковать и делиться работами.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5281" y="1809680"/>
            <a:ext cx="1472849" cy="147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0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50180" y="357804"/>
            <a:ext cx="4247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чего следует начать работу </a:t>
            </a:r>
          </a:p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 написанием статьи для </a:t>
            </a:r>
          </a:p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высокорейтингового международного</a:t>
            </a:r>
          </a:p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журнала?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1255" y="2590470"/>
            <a:ext cx="32287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Основная идея статьи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 статьи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Целевая аудитория статьи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6062" y="357804"/>
            <a:ext cx="6096000" cy="56466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b="1" i="1" dirty="0">
                <a:solidFill>
                  <a:srgbClr val="00B050"/>
                </a:solidFill>
                <a:latin typeface="Calibri Light" panose="020F0302020204030204"/>
              </a:rPr>
              <a:t>Для начала автору следует ответить на следующие вопросы: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latin typeface="Calibri Light" panose="020F0302020204030204"/>
              </a:rPr>
              <a:t>Какова основная мысль или идея моей будущей статьи?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latin typeface="Calibri Light" panose="020F0302020204030204"/>
              </a:rPr>
              <a:t>К какому виду научных статей относится моя статья (научно-теоретическая, научно-практическая, обзорная, аналитическая, научно-исследовательская)? Какой журнал публикует статьи такого вида?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latin typeface="Calibri Light" panose="020F0302020204030204"/>
              </a:rPr>
              <a:t>У кого моя статья может вызвать наибольший интерес?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800" b="1" dirty="0">
              <a:solidFill>
                <a:srgbClr val="00B050"/>
              </a:solidFill>
              <a:latin typeface="Calibri Light" panose="020F03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6306" y="5721519"/>
            <a:ext cx="916774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B050"/>
                </a:solidFill>
                <a:latin typeface="Calibri Light" panose="020F0302020204030204"/>
              </a:rPr>
              <a:t>В каком журнале мне следует разместить статью?</a:t>
            </a:r>
          </a:p>
        </p:txBody>
      </p:sp>
    </p:spTree>
    <p:extLst>
      <p:ext uri="{BB962C8B-B14F-4D97-AF65-F5344CB8AC3E}">
        <p14:creationId xmlns:p14="http://schemas.microsoft.com/office/powerpoint/2010/main" val="35090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9813B3-4ADD-CA4B-894F-4D3AF7551CCA}"/>
              </a:ext>
            </a:extLst>
          </p:cNvPr>
          <p:cNvSpPr txBox="1"/>
          <p:nvPr/>
        </p:nvSpPr>
        <p:spPr>
          <a:xfrm>
            <a:off x="1658479" y="2244221"/>
            <a:ext cx="90252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СПИСОК РАБОТ, </a:t>
            </a:r>
          </a:p>
          <a:p>
            <a:pPr algn="ctr"/>
            <a:r>
              <a:rPr lang="ru-R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КОТОРЫЕ ИСПОЛЬЗОВАЛИСЬ </a:t>
            </a:r>
          </a:p>
          <a:p>
            <a:pPr algn="ctr"/>
            <a:r>
              <a:rPr lang="ru-R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ПОДГОТОВКЕ </a:t>
            </a:r>
          </a:p>
          <a:p>
            <a:pPr algn="ctr"/>
            <a:r>
              <a:rPr lang="ru-R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НАСТОЯЩЕМУ МЕРОПРИЯТИЮ </a:t>
            </a:r>
            <a:endParaRPr lang="en-US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8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396" y="587250"/>
            <a:ext cx="10355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ЛИТЕРАТУРА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289505" y="1402858"/>
            <a:ext cx="11638625" cy="4878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4443858A-FBCE-F9A2-77BE-A4EB31DA26FE}"/>
              </a:ext>
            </a:extLst>
          </p:cNvPr>
          <p:cNvSpPr txBox="1">
            <a:spLocks/>
          </p:cNvSpPr>
          <p:nvPr/>
        </p:nvSpPr>
        <p:spPr>
          <a:xfrm>
            <a:off x="819396" y="1509076"/>
            <a:ext cx="10865923" cy="49154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J.R. Matthews, R.W. Matthews. Successful scientific writing. Cambridge University Press, 2015.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Luey. Handbook for academic authors. Cambridge University Press. Reprinted 2012.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S. Suchkova, G. Dudnikova, O.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Adayeva. Learn to write with us: A process-based writing textbook. Teacher’s Book.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ОФОРТ.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Samara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2015.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R. Day, B. Gastel. How to write and publish a scientific paper. Cambridge University Press. 2018.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Gustavii. How to write and illustrate scientific papers. Cambridge University Press. 2008.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V.A. Dugartsyrenova. Writing for publication in English: essential vocabulary builder. URSS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Москва,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Н.Г. Попова, Н.Н. Коптяева. Академическое письмо: статьи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IMRAD.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Институт философии и права УРО РАН, 2014.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Bazanova, S. Suchkova .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write a research article: Textbook for early-career researchers. Moscow, Nauka, 2020.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61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396" y="587250"/>
            <a:ext cx="103552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</a:rPr>
              <a:t>И В ЗАКЛЮЧЕНИИ…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289505" y="1402858"/>
            <a:ext cx="11638625" cy="4878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72D9BD2E-A47E-44D6-1785-762ADB46880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Самый лучший способ  изложения – это простой и доступный язык.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lvl="0" indent="0">
              <a:buNone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«Хорошая проза – как чисто вымытое оконное стекло. Она не создает препятствий между </a:t>
            </a:r>
            <a:r>
              <a:rPr lang="ru-RU" dirty="0">
                <a:solidFill>
                  <a:sysClr val="windowText" lastClr="000000"/>
                </a:solidFill>
                <a:latin typeface="Calibri" panose="020F0502020204030204"/>
              </a:rPr>
              <a:t>читателем и автором».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Дж. Оруэлл</a:t>
            </a:r>
          </a:p>
        </p:txBody>
      </p:sp>
    </p:spTree>
    <p:extLst>
      <p:ext uri="{BB962C8B-B14F-4D97-AF65-F5344CB8AC3E}">
        <p14:creationId xmlns:p14="http://schemas.microsoft.com/office/powerpoint/2010/main" val="11353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76935" y="6385392"/>
            <a:ext cx="183813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200" spc="300" dirty="0">
                <a:solidFill>
                  <a:schemeClr val="bg1"/>
                </a:solidFill>
              </a:rPr>
              <a:t>НИУ МГСУ 2024</a:t>
            </a:r>
            <a:endParaRPr lang="en-US" sz="1200" spc="3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2697" y="2891671"/>
            <a:ext cx="5626605" cy="70788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6D0991-D5A7-5541-B284-D65DB1FBB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54" y="615552"/>
            <a:ext cx="2479919" cy="97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7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F18A31-EF3B-1402-56E1-3E43D9BC849C}"/>
              </a:ext>
            </a:extLst>
          </p:cNvPr>
          <p:cNvSpPr txBox="1"/>
          <p:nvPr/>
        </p:nvSpPr>
        <p:spPr>
          <a:xfrm>
            <a:off x="639192" y="381740"/>
            <a:ext cx="10386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Автоматизированные средства поиска журнала для публикации научной статьи. НейроАссистент  научного издательства, который расположен по адресу: </a:t>
            </a:r>
            <a:r>
              <a:rPr lang="en-GB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https://na.neicon.ru/journal_recommendation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28CF8A-2FC4-0E5C-C08D-8F3998E34112}"/>
              </a:ext>
            </a:extLst>
          </p:cNvPr>
          <p:cNvSpPr txBox="1"/>
          <p:nvPr/>
        </p:nvSpPr>
        <p:spPr>
          <a:xfrm>
            <a:off x="639192" y="2228296"/>
            <a:ext cx="1095504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НейроАссистент научного издательства  - сервис НЭИКОН</a:t>
            </a:r>
            <a:r>
              <a:rPr lang="ru-RU" dirty="0"/>
              <a:t>, в основе которого лежат разработки в области искусственного интеллекта. НейроАссистент научного издательства предназначен для авторов, редакторов и рецензентов научных журналов. Сервис позволяет автоматизировать работу с текстами научных статей с помощью искусственного интеллекта:</a:t>
            </a:r>
          </a:p>
          <a:p>
            <a:endParaRPr lang="ru-RU" dirty="0"/>
          </a:p>
          <a:p>
            <a:r>
              <a:rPr lang="ru-RU" dirty="0"/>
              <a:t>-</a:t>
            </a:r>
            <a:r>
              <a:rPr lang="ru-RU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помогает подобрать журнал для публикации на основе контентного анализа аннотации на русском или на английском языке</a:t>
            </a:r>
            <a:r>
              <a:rPr lang="ru-RU" dirty="0"/>
              <a:t>,</a:t>
            </a:r>
          </a:p>
          <a:p>
            <a:endParaRPr lang="ru-RU" dirty="0"/>
          </a:p>
          <a:p>
            <a:r>
              <a:rPr lang="ru-RU" dirty="0"/>
              <a:t>-извлекает из полного текста статьи список наиболее часто используемых ключевых слов, помогая автору и редактору дополнить уже существующий набор ключевых слов или создать его с нуля,</a:t>
            </a:r>
          </a:p>
          <a:p>
            <a:endParaRPr lang="ru-RU" dirty="0"/>
          </a:p>
          <a:p>
            <a:r>
              <a:rPr lang="ru-RU" dirty="0"/>
              <a:t>-</a:t>
            </a:r>
            <a:r>
              <a:rPr lang="ru-RU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помогает</a:t>
            </a:r>
            <a:r>
              <a:rPr lang="ru-RU" dirty="0"/>
              <a:t> </a:t>
            </a:r>
            <a:r>
              <a:rPr lang="ru-RU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подобрать статьи, схожие по тематике, и расширить базу используемой литературы.</a:t>
            </a:r>
          </a:p>
          <a:p>
            <a:endParaRPr lang="ru-RU" sz="2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86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F18A31-EF3B-1402-56E1-3E43D9BC849C}"/>
              </a:ext>
            </a:extLst>
          </p:cNvPr>
          <p:cNvSpPr txBox="1"/>
          <p:nvPr/>
        </p:nvSpPr>
        <p:spPr>
          <a:xfrm>
            <a:off x="639192" y="381740"/>
            <a:ext cx="10386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Автоматизированные средства поиска журнала для публикации научной статьи: </a:t>
            </a:r>
            <a:r>
              <a:rPr lang="en-GB" sz="22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https://journal-recommender.sagepub.com/</a:t>
            </a:r>
            <a:endParaRPr lang="ru-RU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28CF8A-2FC4-0E5C-C08D-8F3998E34112}"/>
              </a:ext>
            </a:extLst>
          </p:cNvPr>
          <p:cNvSpPr txBox="1"/>
          <p:nvPr/>
        </p:nvSpPr>
        <p:spPr>
          <a:xfrm>
            <a:off x="727969" y="2396971"/>
            <a:ext cx="1095504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Автору необходимо ввести в окно название статьи и ключевые слова и нажать кнопку "Найти журналы". </a:t>
            </a:r>
          </a:p>
          <a:p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Система поиска журналов использует передовую технологию искусственного интеллекта, чтобы рекомендовать журналы, в которых были опубликованы статьи с похожим содержанием, располагая их в порядке убывания количества опубликованных статей на аналогичную тему. </a:t>
            </a:r>
          </a:p>
          <a:p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7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F18A31-EF3B-1402-56E1-3E43D9BC849C}"/>
              </a:ext>
            </a:extLst>
          </p:cNvPr>
          <p:cNvSpPr txBox="1"/>
          <p:nvPr/>
        </p:nvSpPr>
        <p:spPr>
          <a:xfrm>
            <a:off x="639192" y="381740"/>
            <a:ext cx="10386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Автоматизированные средства поиска журнала для публикации научной статьи: </a:t>
            </a:r>
            <a:r>
              <a:rPr lang="en-GB" sz="22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https://journal-recommender.sagepub.com/</a:t>
            </a:r>
            <a:endParaRPr lang="ru-RU" sz="2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4BF0D9-D98A-D952-7574-E480994E9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058" y="1331650"/>
            <a:ext cx="9587883" cy="539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0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F18A31-EF3B-1402-56E1-3E43D9BC849C}"/>
              </a:ext>
            </a:extLst>
          </p:cNvPr>
          <p:cNvSpPr txBox="1"/>
          <p:nvPr/>
        </p:nvSpPr>
        <p:spPr>
          <a:xfrm>
            <a:off x="639192" y="381740"/>
            <a:ext cx="10386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Автоматизированные средства поиска журнала для публикации научной статьи: </a:t>
            </a:r>
            <a:r>
              <a:rPr lang="en-GB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https://journalfinder.elsevier.com/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694CFE-AF05-261D-1104-F7462E417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586" y="3429000"/>
            <a:ext cx="2417223" cy="26581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F679B6-EE25-9A37-51B1-919EA073CACE}"/>
              </a:ext>
            </a:extLst>
          </p:cNvPr>
          <p:cNvSpPr txBox="1"/>
          <p:nvPr/>
        </p:nvSpPr>
        <p:spPr>
          <a:xfrm>
            <a:off x="639191" y="1462065"/>
            <a:ext cx="108041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Elsevier — один из четырёх крупнейших научных издательских домов мира, который ежегодно выпускает около четверти всех статей из издаваемых в мире научных журналов.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Основан в 1880 году в Амстердаме (Нидерланды), имеет филиалы в Великобритании, США, Бразилии и других странах.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Своим названием обязан старинному издательскому дому Эльзевиров, закрывшемуся в 1710-х годах, хотя они напрямую не связаны.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BE1013-7E46-16B1-46B4-DE6D294217C7}"/>
              </a:ext>
            </a:extLst>
          </p:cNvPr>
          <p:cNvSpPr txBox="1"/>
          <p:nvPr/>
        </p:nvSpPr>
        <p:spPr>
          <a:xfrm>
            <a:off x="639191" y="3429001"/>
            <a:ext cx="80520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Наряду со Springer, Wiley и Informa является одним из четырёх системообразующих мировых научных издательств.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Издаёт более 2000 научных журналов, содержащих около 250 тысяч статей в год.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Издательству принадлежат такие известные журналы, как The Lancet, Cell, книги из серии Анатомия Грея, интернет-портал ScienceDirect, серии Trends и Current Opinion.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Компания ведёт базу данных научной периодики и цитирований Scopus.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В архивах издательства находится порядка 7 миллионов публикаций</a:t>
            </a:r>
          </a:p>
        </p:txBody>
      </p:sp>
    </p:spTree>
    <p:extLst>
      <p:ext uri="{BB962C8B-B14F-4D97-AF65-F5344CB8AC3E}">
        <p14:creationId xmlns:p14="http://schemas.microsoft.com/office/powerpoint/2010/main" val="321904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F18A31-EF3B-1402-56E1-3E43D9BC849C}"/>
              </a:ext>
            </a:extLst>
          </p:cNvPr>
          <p:cNvSpPr txBox="1"/>
          <p:nvPr/>
        </p:nvSpPr>
        <p:spPr>
          <a:xfrm>
            <a:off x="1154097" y="417251"/>
            <a:ext cx="10386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Автоматизированные средства поиска журнала для публикации научной статьи: </a:t>
            </a:r>
            <a:r>
              <a:rPr lang="en-GB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https://journalfinder.elsevier.com/</a:t>
            </a:r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0ED873-CB40-15CA-0EAA-7193BB4BE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272" y="1482571"/>
            <a:ext cx="9012808" cy="506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0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ZColor 9">
      <a:dk1>
        <a:sysClr val="windowText" lastClr="000000"/>
      </a:dk1>
      <a:lt1>
        <a:sysClr val="window" lastClr="FFFFFF"/>
      </a:lt1>
      <a:dk2>
        <a:srgbClr val="020202"/>
      </a:dk2>
      <a:lt2>
        <a:srgbClr val="E7E6E6"/>
      </a:lt2>
      <a:accent1>
        <a:srgbClr val="027CD0"/>
      </a:accent1>
      <a:accent2>
        <a:srgbClr val="754DD0"/>
      </a:accent2>
      <a:accent3>
        <a:srgbClr val="027CD0"/>
      </a:accent3>
      <a:accent4>
        <a:srgbClr val="754DD0"/>
      </a:accent4>
      <a:accent5>
        <a:srgbClr val="027CD0"/>
      </a:accent5>
      <a:accent6>
        <a:srgbClr val="754DD0"/>
      </a:accent6>
      <a:hlink>
        <a:srgbClr val="0563C1"/>
      </a:hlink>
      <a:folHlink>
        <a:srgbClr val="954F72"/>
      </a:folHlink>
    </a:clrScheme>
    <a:fontScheme name="Custom 9">
      <a:majorFont>
        <a:latin typeface="Raleway"/>
        <a:ea typeface=""/>
        <a:cs typeface=""/>
      </a:majorFont>
      <a:minorFont>
        <a:latin typeface="Ralewa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ZColor 9">
      <a:dk1>
        <a:sysClr val="windowText" lastClr="000000"/>
      </a:dk1>
      <a:lt1>
        <a:sysClr val="window" lastClr="FFFFFF"/>
      </a:lt1>
      <a:dk2>
        <a:srgbClr val="020202"/>
      </a:dk2>
      <a:lt2>
        <a:srgbClr val="E7E6E6"/>
      </a:lt2>
      <a:accent1>
        <a:srgbClr val="027CD0"/>
      </a:accent1>
      <a:accent2>
        <a:srgbClr val="754DD0"/>
      </a:accent2>
      <a:accent3>
        <a:srgbClr val="027CD0"/>
      </a:accent3>
      <a:accent4>
        <a:srgbClr val="754DD0"/>
      </a:accent4>
      <a:accent5>
        <a:srgbClr val="027CD0"/>
      </a:accent5>
      <a:accent6>
        <a:srgbClr val="754DD0"/>
      </a:accent6>
      <a:hlink>
        <a:srgbClr val="0563C1"/>
      </a:hlink>
      <a:folHlink>
        <a:srgbClr val="954F72"/>
      </a:folHlink>
    </a:clrScheme>
    <a:fontScheme name="Custom 9">
      <a:majorFont>
        <a:latin typeface="Raleway"/>
        <a:ea typeface=""/>
        <a:cs typeface=""/>
      </a:majorFont>
      <a:minorFont>
        <a:latin typeface="Ralewa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2706</Words>
  <Application>Microsoft Office PowerPoint</Application>
  <PresentationFormat>Широкоэкранный</PresentationFormat>
  <Paragraphs>227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51" baseType="lpstr">
      <vt:lpstr>Arial</vt:lpstr>
      <vt:lpstr>Arial Narrow</vt:lpstr>
      <vt:lpstr>Calibri</vt:lpstr>
      <vt:lpstr>Calibri Light</vt:lpstr>
      <vt:lpstr>Montserrat</vt:lpstr>
      <vt:lpstr>Verdana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GraphicBulb</dc:creator>
  <cp:lastModifiedBy>Olga Yudenkova</cp:lastModifiedBy>
  <cp:revision>310</cp:revision>
  <cp:lastPrinted>2024-03-19T20:02:12Z</cp:lastPrinted>
  <dcterms:created xsi:type="dcterms:W3CDTF">2018-07-13T07:41:31Z</dcterms:created>
  <dcterms:modified xsi:type="dcterms:W3CDTF">2024-03-20T04:34:16Z</dcterms:modified>
</cp:coreProperties>
</file>