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4B7E"/>
    <a:srgbClr val="004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EDAAFF-DA53-4DF6-8EC3-90943F500E8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8ED7C1-26DD-40E4-9CE1-AE3B6DEC80E3}">
      <dgm:prSet phldrT="[Текст]"/>
      <dgm:spPr>
        <a:noFill/>
        <a:ln w="38100">
          <a:solidFill>
            <a:srgbClr val="0B4B7E"/>
          </a:solidFill>
        </a:ln>
      </dgm:spPr>
      <dgm:t>
        <a:bodyPr/>
        <a:lstStyle/>
        <a:p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Сравнительные региональные </a:t>
          </a:r>
          <a:r>
            <a:rPr lang="ru-RU" spc="-55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исследования</a:t>
          </a:r>
          <a:endParaRPr lang="ru-RU" dirty="0"/>
        </a:p>
      </dgm:t>
    </dgm:pt>
    <dgm:pt modelId="{44D88C6D-5C61-43DA-B9E1-8DA421BBD6C3}" type="parTrans" cxnId="{E0BE0EEA-2297-4BE0-8307-4EF46B530424}">
      <dgm:prSet/>
      <dgm:spPr/>
      <dgm:t>
        <a:bodyPr/>
        <a:lstStyle/>
        <a:p>
          <a:endParaRPr lang="ru-RU"/>
        </a:p>
      </dgm:t>
    </dgm:pt>
    <dgm:pt modelId="{1B283BD4-0DC0-4E90-A2E5-3EDAFA717399}" type="sibTrans" cxnId="{E0BE0EEA-2297-4BE0-8307-4EF46B530424}">
      <dgm:prSet/>
      <dgm:spPr/>
      <dgm:t>
        <a:bodyPr/>
        <a:lstStyle/>
        <a:p>
          <a:endParaRPr lang="ru-RU"/>
        </a:p>
      </dgm:t>
    </dgm:pt>
    <dgm:pt modelId="{F1505F49-DCC3-4143-9855-D261CB8B5D19}">
      <dgm:prSet phldrT="[Текст]"/>
      <dgm:spPr>
        <a:noFill/>
        <a:ln w="38100">
          <a:solidFill>
            <a:srgbClr val="0B4B7E"/>
          </a:solidFill>
        </a:ln>
      </dgm:spPr>
      <dgm:t>
        <a:bodyPr/>
        <a:lstStyle/>
        <a:p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Междисциплинарные</a:t>
          </a:r>
          <a:r>
            <a:rPr lang="ru-RU" spc="-4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исследования</a:t>
          </a:r>
          <a:endParaRPr lang="ru-RU" dirty="0"/>
        </a:p>
      </dgm:t>
    </dgm:pt>
    <dgm:pt modelId="{0834056A-A4F4-4BF0-A71B-73DF1B1407FB}" type="parTrans" cxnId="{785BC22C-EC04-4DE8-AF88-40738B78314B}">
      <dgm:prSet/>
      <dgm:spPr/>
      <dgm:t>
        <a:bodyPr/>
        <a:lstStyle/>
        <a:p>
          <a:endParaRPr lang="ru-RU"/>
        </a:p>
      </dgm:t>
    </dgm:pt>
    <dgm:pt modelId="{A17CDD47-253F-4D32-9558-85C2E57204A1}" type="sibTrans" cxnId="{785BC22C-EC04-4DE8-AF88-40738B78314B}">
      <dgm:prSet/>
      <dgm:spPr/>
      <dgm:t>
        <a:bodyPr/>
        <a:lstStyle/>
        <a:p>
          <a:endParaRPr lang="ru-RU"/>
        </a:p>
      </dgm:t>
    </dgm:pt>
    <dgm:pt modelId="{FA71FD22-1F09-4C6A-860B-0B224AF04491}">
      <dgm:prSet phldrT="[Текст]"/>
      <dgm:spPr>
        <a:noFill/>
        <a:ln w="38100">
          <a:solidFill>
            <a:srgbClr val="0B4B7E"/>
          </a:solidFill>
        </a:ln>
      </dgm:spPr>
      <dgm:t>
        <a:bodyPr/>
        <a:lstStyle/>
        <a:p>
          <a:r>
            <a:rPr lang="ru-RU" dirty="0" smtClean="0">
              <a:solidFill>
                <a:srgbClr val="0B4B7E"/>
              </a:solidFill>
              <a:latin typeface="Tahoma"/>
              <a:cs typeface="Tahoma"/>
            </a:rPr>
            <a:t>Лучшие</a:t>
          </a:r>
          <a:r>
            <a:rPr lang="ru-RU" spc="-3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dirty="0" smtClean="0">
              <a:solidFill>
                <a:srgbClr val="0B4B7E"/>
              </a:solidFill>
              <a:latin typeface="Tahoma"/>
              <a:cs typeface="Tahoma"/>
            </a:rPr>
            <a:t>практики</a:t>
          </a:r>
          <a:r>
            <a:rPr lang="ru-RU" spc="-3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Европейских</a:t>
          </a:r>
          <a:r>
            <a:rPr lang="ru-RU" spc="-45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стран</a:t>
          </a:r>
          <a:r>
            <a:rPr lang="ru-RU" spc="-1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dirty="0" smtClean="0">
              <a:solidFill>
                <a:srgbClr val="0B4B7E"/>
              </a:solidFill>
              <a:latin typeface="Tahoma"/>
              <a:cs typeface="Tahoma"/>
            </a:rPr>
            <a:t>в </a:t>
          </a:r>
          <a:r>
            <a:rPr lang="ru-RU" spc="-545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различных</a:t>
          </a:r>
          <a:r>
            <a:rPr lang="ru-RU" spc="-1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сферах</a:t>
          </a:r>
          <a:r>
            <a:rPr lang="ru-RU" spc="-15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деятельности</a:t>
          </a:r>
          <a:endParaRPr lang="ru-RU" dirty="0"/>
        </a:p>
      </dgm:t>
    </dgm:pt>
    <dgm:pt modelId="{588CA5D6-F729-4344-813F-D8436CC8CB6D}" type="parTrans" cxnId="{7B8681DC-952C-4F7E-82D6-8970F8A4CB21}">
      <dgm:prSet/>
      <dgm:spPr/>
      <dgm:t>
        <a:bodyPr/>
        <a:lstStyle/>
        <a:p>
          <a:endParaRPr lang="ru-RU"/>
        </a:p>
      </dgm:t>
    </dgm:pt>
    <dgm:pt modelId="{3B960AB0-DB48-48E2-8E0A-9AF709A87E2E}" type="sibTrans" cxnId="{7B8681DC-952C-4F7E-82D6-8970F8A4CB21}">
      <dgm:prSet/>
      <dgm:spPr/>
      <dgm:t>
        <a:bodyPr/>
        <a:lstStyle/>
        <a:p>
          <a:endParaRPr lang="ru-RU"/>
        </a:p>
      </dgm:t>
    </dgm:pt>
    <dgm:pt modelId="{1C1AE256-5383-4589-82E5-108B2110A3DA}">
      <dgm:prSet phldrT="[Текст]"/>
      <dgm:spPr>
        <a:noFill/>
        <a:ln w="38100">
          <a:solidFill>
            <a:srgbClr val="0B4B7E"/>
          </a:solidFill>
        </a:ln>
      </dgm:spPr>
      <dgm:t>
        <a:bodyPr/>
        <a:lstStyle/>
        <a:p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Практики</a:t>
          </a:r>
          <a:r>
            <a:rPr lang="ru-RU" spc="-3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Европейских</a:t>
          </a:r>
          <a:r>
            <a:rPr lang="ru-RU" spc="-3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стран</a:t>
          </a:r>
          <a:r>
            <a:rPr lang="ru-RU" spc="-2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dirty="0" smtClean="0">
              <a:solidFill>
                <a:srgbClr val="0B4B7E"/>
              </a:solidFill>
              <a:latin typeface="Tahoma"/>
              <a:cs typeface="Tahoma"/>
            </a:rPr>
            <a:t>в</a:t>
          </a:r>
        </a:p>
        <a:p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разработке образовательных</a:t>
          </a:r>
          <a:r>
            <a:rPr lang="ru-RU" spc="2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программ</a:t>
          </a:r>
          <a:endParaRPr lang="ru-RU" dirty="0"/>
        </a:p>
      </dgm:t>
    </dgm:pt>
    <dgm:pt modelId="{C5B4F20D-5632-4A5E-8D53-3DD57821AD93}" type="parTrans" cxnId="{788AC5D4-55FA-4D5A-88DF-E436FE385BFA}">
      <dgm:prSet/>
      <dgm:spPr/>
      <dgm:t>
        <a:bodyPr/>
        <a:lstStyle/>
        <a:p>
          <a:endParaRPr lang="ru-RU"/>
        </a:p>
      </dgm:t>
    </dgm:pt>
    <dgm:pt modelId="{751DB17F-3C3B-48BA-B630-18633CC009B8}" type="sibTrans" cxnId="{788AC5D4-55FA-4D5A-88DF-E436FE385BFA}">
      <dgm:prSet/>
      <dgm:spPr/>
      <dgm:t>
        <a:bodyPr/>
        <a:lstStyle/>
        <a:p>
          <a:endParaRPr lang="ru-RU"/>
        </a:p>
      </dgm:t>
    </dgm:pt>
    <dgm:pt modelId="{F8349BB8-FFB8-42AE-8784-B9C0C67DE729}">
      <dgm:prSet phldrT="[Текст]"/>
      <dgm:spPr>
        <a:noFill/>
        <a:ln w="38100">
          <a:solidFill>
            <a:srgbClr val="0B4B7E"/>
          </a:solidFill>
        </a:ln>
      </dgm:spPr>
      <dgm:t>
        <a:bodyPr/>
        <a:lstStyle/>
        <a:p>
          <a:r>
            <a:rPr lang="ru-RU" dirty="0" smtClean="0">
              <a:solidFill>
                <a:srgbClr val="0B4B7E"/>
              </a:solidFill>
              <a:latin typeface="Tahoma"/>
              <a:cs typeface="Tahoma"/>
            </a:rPr>
            <a:t>Окружающая</a:t>
          </a:r>
          <a:r>
            <a:rPr lang="ru-RU" spc="-75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среда</a:t>
          </a:r>
          <a:endParaRPr lang="ru-RU" dirty="0"/>
        </a:p>
      </dgm:t>
    </dgm:pt>
    <dgm:pt modelId="{72439C4A-2A9D-4F03-A112-119AC3817BBC}" type="parTrans" cxnId="{40534F9A-D2BC-44C3-83A7-B8342B9D685B}">
      <dgm:prSet/>
      <dgm:spPr/>
      <dgm:t>
        <a:bodyPr/>
        <a:lstStyle/>
        <a:p>
          <a:endParaRPr lang="ru-RU"/>
        </a:p>
      </dgm:t>
    </dgm:pt>
    <dgm:pt modelId="{E0E2CEBD-A82C-4131-83CF-1873946CD264}" type="sibTrans" cxnId="{40534F9A-D2BC-44C3-83A7-B8342B9D685B}">
      <dgm:prSet/>
      <dgm:spPr/>
      <dgm:t>
        <a:bodyPr/>
        <a:lstStyle/>
        <a:p>
          <a:endParaRPr lang="ru-RU"/>
        </a:p>
      </dgm:t>
    </dgm:pt>
    <dgm:pt modelId="{3790BD39-3E53-4C88-BD58-5F8DB34D9D95}">
      <dgm:prSet phldrT="[Текст]"/>
      <dgm:spPr>
        <a:noFill/>
        <a:ln w="38100">
          <a:solidFill>
            <a:srgbClr val="0B4B7E"/>
          </a:solidFill>
        </a:ln>
      </dgm:spPr>
      <dgm:t>
        <a:bodyPr/>
        <a:lstStyle/>
        <a:p>
          <a:r>
            <a:rPr lang="ru-RU" dirty="0" smtClean="0">
              <a:solidFill>
                <a:srgbClr val="0B4B7E"/>
              </a:solidFill>
              <a:latin typeface="Tahoma"/>
              <a:cs typeface="Tahoma"/>
            </a:rPr>
            <a:t>Организация </a:t>
          </a:r>
          <a:r>
            <a:rPr lang="ru-RU" spc="-10" dirty="0" smtClean="0">
              <a:solidFill>
                <a:srgbClr val="0B4B7E"/>
              </a:solidFill>
              <a:latin typeface="Tahoma"/>
              <a:cs typeface="Tahoma"/>
            </a:rPr>
            <a:t>учебного </a:t>
          </a:r>
          <a:r>
            <a:rPr lang="ru-RU" dirty="0" smtClean="0">
              <a:solidFill>
                <a:srgbClr val="0B4B7E"/>
              </a:solidFill>
              <a:latin typeface="Tahoma"/>
              <a:cs typeface="Tahoma"/>
            </a:rPr>
            <a:t>процесса, </a:t>
          </a:r>
          <a:r>
            <a:rPr lang="ru-RU" spc="-55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dirty="0" smtClean="0">
              <a:solidFill>
                <a:srgbClr val="0B4B7E"/>
              </a:solidFill>
              <a:latin typeface="Tahoma"/>
              <a:cs typeface="Tahoma"/>
            </a:rPr>
            <a:t>практик,</a:t>
          </a:r>
          <a:r>
            <a:rPr lang="ru-RU" spc="-35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летних школ</a:t>
          </a:r>
          <a:endParaRPr lang="ru-RU" dirty="0"/>
        </a:p>
      </dgm:t>
    </dgm:pt>
    <dgm:pt modelId="{2B0966AC-DDC1-48DC-A5E2-8D230A576659}" type="parTrans" cxnId="{73464496-9EA0-4DFB-A11F-4CFB9A622DF9}">
      <dgm:prSet/>
      <dgm:spPr/>
      <dgm:t>
        <a:bodyPr/>
        <a:lstStyle/>
        <a:p>
          <a:endParaRPr lang="ru-RU"/>
        </a:p>
      </dgm:t>
    </dgm:pt>
    <dgm:pt modelId="{6035C8E1-68F3-495B-9F66-FA5EF8309C68}" type="sibTrans" cxnId="{73464496-9EA0-4DFB-A11F-4CFB9A622DF9}">
      <dgm:prSet/>
      <dgm:spPr/>
      <dgm:t>
        <a:bodyPr/>
        <a:lstStyle/>
        <a:p>
          <a:endParaRPr lang="ru-RU"/>
        </a:p>
      </dgm:t>
    </dgm:pt>
    <dgm:pt modelId="{C972F2CE-6654-43EE-B3A4-1AEE9D2507DF}">
      <dgm:prSet phldrT="[Текст]"/>
      <dgm:spPr>
        <a:noFill/>
        <a:ln w="38100">
          <a:solidFill>
            <a:srgbClr val="0B4B7E"/>
          </a:solidFill>
        </a:ln>
      </dgm:spPr>
      <dgm:t>
        <a:bodyPr/>
        <a:lstStyle/>
        <a:p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Педагогика</a:t>
          </a:r>
          <a:r>
            <a:rPr lang="ru-RU" spc="-2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dirty="0" smtClean="0">
              <a:solidFill>
                <a:srgbClr val="0B4B7E"/>
              </a:solidFill>
              <a:latin typeface="Tahoma"/>
              <a:cs typeface="Tahoma"/>
            </a:rPr>
            <a:t>и</a:t>
          </a:r>
          <a:r>
            <a:rPr lang="ru-RU" spc="-3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dirty="0" smtClean="0">
              <a:solidFill>
                <a:srgbClr val="0B4B7E"/>
              </a:solidFill>
              <a:latin typeface="Tahoma"/>
              <a:cs typeface="Tahoma"/>
            </a:rPr>
            <a:t>преподавание</a:t>
          </a:r>
          <a:r>
            <a:rPr lang="ru-RU" spc="-4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dirty="0" smtClean="0">
              <a:solidFill>
                <a:srgbClr val="0B4B7E"/>
              </a:solidFill>
              <a:latin typeface="Tahoma"/>
              <a:cs typeface="Tahoma"/>
            </a:rPr>
            <a:t>в</a:t>
          </a:r>
          <a:r>
            <a:rPr lang="ru-RU" spc="-25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dirty="0" smtClean="0">
              <a:solidFill>
                <a:srgbClr val="0B4B7E"/>
              </a:solidFill>
              <a:latin typeface="Tahoma"/>
              <a:cs typeface="Tahoma"/>
            </a:rPr>
            <a:t>высшей </a:t>
          </a:r>
          <a:r>
            <a:rPr lang="ru-RU" spc="-545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школе</a:t>
          </a:r>
          <a:endParaRPr lang="ru-RU" dirty="0"/>
        </a:p>
      </dgm:t>
    </dgm:pt>
    <dgm:pt modelId="{1BF97B3A-D192-4EEC-8733-E7BBD38BCD47}" type="parTrans" cxnId="{85104286-11C7-4A4C-AACD-D7E56A369717}">
      <dgm:prSet/>
      <dgm:spPr/>
      <dgm:t>
        <a:bodyPr/>
        <a:lstStyle/>
        <a:p>
          <a:endParaRPr lang="ru-RU"/>
        </a:p>
      </dgm:t>
    </dgm:pt>
    <dgm:pt modelId="{78C8D057-8960-4636-BB96-34CBB5814D4C}" type="sibTrans" cxnId="{85104286-11C7-4A4C-AACD-D7E56A369717}">
      <dgm:prSet/>
      <dgm:spPr/>
      <dgm:t>
        <a:bodyPr/>
        <a:lstStyle/>
        <a:p>
          <a:endParaRPr lang="ru-RU"/>
        </a:p>
      </dgm:t>
    </dgm:pt>
    <dgm:pt modelId="{54351754-29A6-4293-B958-5603EAF64F77}">
      <dgm:prSet phldrT="[Текст]"/>
      <dgm:spPr>
        <a:noFill/>
        <a:ln w="38100">
          <a:solidFill>
            <a:srgbClr val="0B4B7E"/>
          </a:solidFill>
        </a:ln>
      </dgm:spPr>
      <dgm:t>
        <a:bodyPr/>
        <a:lstStyle/>
        <a:p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Международные</a:t>
          </a:r>
          <a:r>
            <a:rPr lang="ru-RU" spc="-3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стандарты</a:t>
          </a:r>
          <a:r>
            <a:rPr lang="ru-RU" spc="-15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ЕС</a:t>
          </a:r>
          <a:endParaRPr lang="ru-RU" dirty="0"/>
        </a:p>
      </dgm:t>
    </dgm:pt>
    <dgm:pt modelId="{43E30F1B-332D-4B1B-A8FD-BCB23692BE04}" type="parTrans" cxnId="{EDA7EF32-76BD-42C7-A1E8-A5D1A61D3AE5}">
      <dgm:prSet/>
      <dgm:spPr/>
      <dgm:t>
        <a:bodyPr/>
        <a:lstStyle/>
        <a:p>
          <a:endParaRPr lang="ru-RU"/>
        </a:p>
      </dgm:t>
    </dgm:pt>
    <dgm:pt modelId="{626D0547-32E2-4CDF-B7D2-118AE1EDAEC2}" type="sibTrans" cxnId="{EDA7EF32-76BD-42C7-A1E8-A5D1A61D3AE5}">
      <dgm:prSet/>
      <dgm:spPr/>
      <dgm:t>
        <a:bodyPr/>
        <a:lstStyle/>
        <a:p>
          <a:endParaRPr lang="ru-RU"/>
        </a:p>
      </dgm:t>
    </dgm:pt>
    <dgm:pt modelId="{F53ADD02-ECAA-4952-8F32-6D276F26654B}">
      <dgm:prSet phldrT="[Текст]"/>
      <dgm:spPr>
        <a:noFill/>
        <a:ln w="38100">
          <a:solidFill>
            <a:srgbClr val="0B4B7E"/>
          </a:solidFill>
        </a:ln>
      </dgm:spPr>
      <dgm:t>
        <a:bodyPr/>
        <a:lstStyle/>
        <a:p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Межкультурный</a:t>
          </a:r>
          <a:r>
            <a:rPr lang="ru-RU" spc="-5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диалог</a:t>
          </a:r>
          <a:endParaRPr lang="ru-RU" dirty="0"/>
        </a:p>
      </dgm:t>
    </dgm:pt>
    <dgm:pt modelId="{921F64B2-B644-4DC7-8E3E-983656CD0F40}" type="parTrans" cxnId="{AFB808B6-7AB7-4EA7-962B-E03445846FE8}">
      <dgm:prSet/>
      <dgm:spPr/>
      <dgm:t>
        <a:bodyPr/>
        <a:lstStyle/>
        <a:p>
          <a:endParaRPr lang="ru-RU"/>
        </a:p>
      </dgm:t>
    </dgm:pt>
    <dgm:pt modelId="{F4C91A01-2AFD-4943-B800-D9BFFC2CB6AA}" type="sibTrans" cxnId="{AFB808B6-7AB7-4EA7-962B-E03445846FE8}">
      <dgm:prSet/>
      <dgm:spPr/>
      <dgm:t>
        <a:bodyPr/>
        <a:lstStyle/>
        <a:p>
          <a:endParaRPr lang="ru-RU"/>
        </a:p>
      </dgm:t>
    </dgm:pt>
    <dgm:pt modelId="{F5B561BE-5D3E-49B3-A4B0-937A9E362213}">
      <dgm:prSet phldrT="[Текст]"/>
      <dgm:spPr>
        <a:noFill/>
        <a:ln w="38100">
          <a:solidFill>
            <a:srgbClr val="0B4B7E"/>
          </a:solidFill>
        </a:ln>
      </dgm:spPr>
      <dgm:t>
        <a:bodyPr/>
        <a:lstStyle/>
        <a:p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Социология</a:t>
          </a:r>
          <a:r>
            <a:rPr lang="ru-RU" dirty="0" smtClean="0">
              <a:solidFill>
                <a:srgbClr val="0B4B7E"/>
              </a:solidFill>
              <a:latin typeface="Tahoma"/>
              <a:cs typeface="Tahoma"/>
            </a:rPr>
            <a:t> и</a:t>
          </a:r>
          <a:r>
            <a:rPr lang="ru-RU" spc="-15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pc="-5" dirty="0" smtClean="0">
              <a:solidFill>
                <a:srgbClr val="0B4B7E"/>
              </a:solidFill>
              <a:latin typeface="Tahoma"/>
              <a:cs typeface="Tahoma"/>
            </a:rPr>
            <a:t>гуманитарные науки</a:t>
          </a:r>
          <a:endParaRPr lang="ru-RU" dirty="0"/>
        </a:p>
      </dgm:t>
    </dgm:pt>
    <dgm:pt modelId="{CC69AE03-C4D9-407A-8B99-24E372C0722B}" type="parTrans" cxnId="{353D0079-C9F8-4581-B749-2AE2BDB2A771}">
      <dgm:prSet/>
      <dgm:spPr/>
      <dgm:t>
        <a:bodyPr/>
        <a:lstStyle/>
        <a:p>
          <a:endParaRPr lang="ru-RU"/>
        </a:p>
      </dgm:t>
    </dgm:pt>
    <dgm:pt modelId="{70D9C9FB-482C-4D42-A4D4-F8E5C898A4D5}" type="sibTrans" cxnId="{353D0079-C9F8-4581-B749-2AE2BDB2A771}">
      <dgm:prSet/>
      <dgm:spPr/>
      <dgm:t>
        <a:bodyPr/>
        <a:lstStyle/>
        <a:p>
          <a:endParaRPr lang="ru-RU"/>
        </a:p>
      </dgm:t>
    </dgm:pt>
    <dgm:pt modelId="{3150E06D-18C4-4099-B3E0-5E3F88FFCB0E}" type="pres">
      <dgm:prSet presAssocID="{8BEDAAFF-DA53-4DF6-8EC3-90943F500E86}" presName="diagram" presStyleCnt="0">
        <dgm:presLayoutVars>
          <dgm:dir/>
          <dgm:resizeHandles val="exact"/>
        </dgm:presLayoutVars>
      </dgm:prSet>
      <dgm:spPr/>
    </dgm:pt>
    <dgm:pt modelId="{0FC3764D-0E33-4CD7-943E-116CAB243E34}" type="pres">
      <dgm:prSet presAssocID="{D68ED7C1-26DD-40E4-9CE1-AE3B6DEC80E3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84A57-D10B-4C85-80CE-BC472098CB94}" type="pres">
      <dgm:prSet presAssocID="{1B283BD4-0DC0-4E90-A2E5-3EDAFA717399}" presName="sibTrans" presStyleCnt="0"/>
      <dgm:spPr/>
    </dgm:pt>
    <dgm:pt modelId="{9DF84145-378A-4234-A4DD-D5EC9168C884}" type="pres">
      <dgm:prSet presAssocID="{3790BD39-3E53-4C88-BD58-5F8DB34D9D95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D9B291-475E-45D6-A0D7-5E166F40E734}" type="pres">
      <dgm:prSet presAssocID="{6035C8E1-68F3-495B-9F66-FA5EF8309C68}" presName="sibTrans" presStyleCnt="0"/>
      <dgm:spPr/>
    </dgm:pt>
    <dgm:pt modelId="{07417226-9B10-489B-B9CF-4CE91D1681DC}" type="pres">
      <dgm:prSet presAssocID="{C972F2CE-6654-43EE-B3A4-1AEE9D2507DF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07941-8D9D-4207-A5C0-75C2E1095F9A}" type="pres">
      <dgm:prSet presAssocID="{78C8D057-8960-4636-BB96-34CBB5814D4C}" presName="sibTrans" presStyleCnt="0"/>
      <dgm:spPr/>
    </dgm:pt>
    <dgm:pt modelId="{E2470E34-229E-439B-A07F-C85059FD9976}" type="pres">
      <dgm:prSet presAssocID="{54351754-29A6-4293-B958-5603EAF64F77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DD7C80-1AF9-4067-B546-B45474DC4A87}" type="pres">
      <dgm:prSet presAssocID="{626D0547-32E2-4CDF-B7D2-118AE1EDAEC2}" presName="sibTrans" presStyleCnt="0"/>
      <dgm:spPr/>
    </dgm:pt>
    <dgm:pt modelId="{0027C097-F00D-4A35-8943-B880920ED753}" type="pres">
      <dgm:prSet presAssocID="{F53ADD02-ECAA-4952-8F32-6D276F26654B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5686CB-5D78-4432-8C3D-9B52D62073D0}" type="pres">
      <dgm:prSet presAssocID="{F4C91A01-2AFD-4943-B800-D9BFFC2CB6AA}" presName="sibTrans" presStyleCnt="0"/>
      <dgm:spPr/>
    </dgm:pt>
    <dgm:pt modelId="{A1B5BC72-03D5-4F7B-9FA2-47AC063C1C06}" type="pres">
      <dgm:prSet presAssocID="{F1505F49-DCC3-4143-9855-D261CB8B5D19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32D8B-2496-4F78-96CF-93746EF2112A}" type="pres">
      <dgm:prSet presAssocID="{A17CDD47-253F-4D32-9558-85C2E57204A1}" presName="sibTrans" presStyleCnt="0"/>
      <dgm:spPr/>
    </dgm:pt>
    <dgm:pt modelId="{D8180276-1697-4F62-BFBC-3C4B547A3869}" type="pres">
      <dgm:prSet presAssocID="{FA71FD22-1F09-4C6A-860B-0B224AF04491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4372C1-B79F-4D9E-83BD-2F99F1536597}" type="pres">
      <dgm:prSet presAssocID="{3B960AB0-DB48-48E2-8E0A-9AF709A87E2E}" presName="sibTrans" presStyleCnt="0"/>
      <dgm:spPr/>
    </dgm:pt>
    <dgm:pt modelId="{C977D2CF-0E72-433A-B280-6F0AA0A9144F}" type="pres">
      <dgm:prSet presAssocID="{1C1AE256-5383-4589-82E5-108B2110A3DA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86CCE-0F35-4A4B-AB34-4C8BDED3FBAD}" type="pres">
      <dgm:prSet presAssocID="{751DB17F-3C3B-48BA-B630-18633CC009B8}" presName="sibTrans" presStyleCnt="0"/>
      <dgm:spPr/>
    </dgm:pt>
    <dgm:pt modelId="{FA0B98B6-D763-456E-A309-C9BC2603E819}" type="pres">
      <dgm:prSet presAssocID="{F8349BB8-FFB8-42AE-8784-B9C0C67DE729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E0D42E-8500-4C23-BCAE-8546A8ED440C}" type="pres">
      <dgm:prSet presAssocID="{E0E2CEBD-A82C-4131-83CF-1873946CD264}" presName="sibTrans" presStyleCnt="0"/>
      <dgm:spPr/>
    </dgm:pt>
    <dgm:pt modelId="{41F94688-28EF-4ED2-858D-286DBA4E5F49}" type="pres">
      <dgm:prSet presAssocID="{F5B561BE-5D3E-49B3-A4B0-937A9E362213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CC4873-2CF0-46D1-9737-97FCDB5F908D}" type="presOf" srcId="{F1505F49-DCC3-4143-9855-D261CB8B5D19}" destId="{A1B5BC72-03D5-4F7B-9FA2-47AC063C1C06}" srcOrd="0" destOrd="0" presId="urn:microsoft.com/office/officeart/2005/8/layout/default"/>
    <dgm:cxn modelId="{785BC22C-EC04-4DE8-AF88-40738B78314B}" srcId="{8BEDAAFF-DA53-4DF6-8EC3-90943F500E86}" destId="{F1505F49-DCC3-4143-9855-D261CB8B5D19}" srcOrd="5" destOrd="0" parTransId="{0834056A-A4F4-4BF0-A71B-73DF1B1407FB}" sibTransId="{A17CDD47-253F-4D32-9558-85C2E57204A1}"/>
    <dgm:cxn modelId="{99EE2B18-2877-4111-9A02-692B3D10D685}" type="presOf" srcId="{F8349BB8-FFB8-42AE-8784-B9C0C67DE729}" destId="{FA0B98B6-D763-456E-A309-C9BC2603E819}" srcOrd="0" destOrd="0" presId="urn:microsoft.com/office/officeart/2005/8/layout/default"/>
    <dgm:cxn modelId="{788AC5D4-55FA-4D5A-88DF-E436FE385BFA}" srcId="{8BEDAAFF-DA53-4DF6-8EC3-90943F500E86}" destId="{1C1AE256-5383-4589-82E5-108B2110A3DA}" srcOrd="7" destOrd="0" parTransId="{C5B4F20D-5632-4A5E-8D53-3DD57821AD93}" sibTransId="{751DB17F-3C3B-48BA-B630-18633CC009B8}"/>
    <dgm:cxn modelId="{2320EA74-C564-4C0F-9F22-6CD5A67D0C60}" type="presOf" srcId="{3790BD39-3E53-4C88-BD58-5F8DB34D9D95}" destId="{9DF84145-378A-4234-A4DD-D5EC9168C884}" srcOrd="0" destOrd="0" presId="urn:microsoft.com/office/officeart/2005/8/layout/default"/>
    <dgm:cxn modelId="{AFB808B6-7AB7-4EA7-962B-E03445846FE8}" srcId="{8BEDAAFF-DA53-4DF6-8EC3-90943F500E86}" destId="{F53ADD02-ECAA-4952-8F32-6D276F26654B}" srcOrd="4" destOrd="0" parTransId="{921F64B2-B644-4DC7-8E3E-983656CD0F40}" sibTransId="{F4C91A01-2AFD-4943-B800-D9BFFC2CB6AA}"/>
    <dgm:cxn modelId="{73464496-9EA0-4DFB-A11F-4CFB9A622DF9}" srcId="{8BEDAAFF-DA53-4DF6-8EC3-90943F500E86}" destId="{3790BD39-3E53-4C88-BD58-5F8DB34D9D95}" srcOrd="1" destOrd="0" parTransId="{2B0966AC-DDC1-48DC-A5E2-8D230A576659}" sibTransId="{6035C8E1-68F3-495B-9F66-FA5EF8309C68}"/>
    <dgm:cxn modelId="{EDA7EF32-76BD-42C7-A1E8-A5D1A61D3AE5}" srcId="{8BEDAAFF-DA53-4DF6-8EC3-90943F500E86}" destId="{54351754-29A6-4293-B958-5603EAF64F77}" srcOrd="3" destOrd="0" parTransId="{43E30F1B-332D-4B1B-A8FD-BCB23692BE04}" sibTransId="{626D0547-32E2-4CDF-B7D2-118AE1EDAEC2}"/>
    <dgm:cxn modelId="{AD8AC500-EDE4-4515-A6B2-551D64791595}" type="presOf" srcId="{F53ADD02-ECAA-4952-8F32-6D276F26654B}" destId="{0027C097-F00D-4A35-8943-B880920ED753}" srcOrd="0" destOrd="0" presId="urn:microsoft.com/office/officeart/2005/8/layout/default"/>
    <dgm:cxn modelId="{029AB9DD-60CD-4A28-B28A-C54F9CF048E1}" type="presOf" srcId="{54351754-29A6-4293-B958-5603EAF64F77}" destId="{E2470E34-229E-439B-A07F-C85059FD9976}" srcOrd="0" destOrd="0" presId="urn:microsoft.com/office/officeart/2005/8/layout/default"/>
    <dgm:cxn modelId="{3E3BCF5F-E867-4C2A-999C-EFED242F9C8D}" type="presOf" srcId="{1C1AE256-5383-4589-82E5-108B2110A3DA}" destId="{C977D2CF-0E72-433A-B280-6F0AA0A9144F}" srcOrd="0" destOrd="0" presId="urn:microsoft.com/office/officeart/2005/8/layout/default"/>
    <dgm:cxn modelId="{353D0079-C9F8-4581-B749-2AE2BDB2A771}" srcId="{8BEDAAFF-DA53-4DF6-8EC3-90943F500E86}" destId="{F5B561BE-5D3E-49B3-A4B0-937A9E362213}" srcOrd="9" destOrd="0" parTransId="{CC69AE03-C4D9-407A-8B99-24E372C0722B}" sibTransId="{70D9C9FB-482C-4D42-A4D4-F8E5C898A4D5}"/>
    <dgm:cxn modelId="{B83A3E3A-E4EA-40AA-8986-CF0AB5ABC6EF}" type="presOf" srcId="{F5B561BE-5D3E-49B3-A4B0-937A9E362213}" destId="{41F94688-28EF-4ED2-858D-286DBA4E5F49}" srcOrd="0" destOrd="0" presId="urn:microsoft.com/office/officeart/2005/8/layout/default"/>
    <dgm:cxn modelId="{7B8681DC-952C-4F7E-82D6-8970F8A4CB21}" srcId="{8BEDAAFF-DA53-4DF6-8EC3-90943F500E86}" destId="{FA71FD22-1F09-4C6A-860B-0B224AF04491}" srcOrd="6" destOrd="0" parTransId="{588CA5D6-F729-4344-813F-D8436CC8CB6D}" sibTransId="{3B960AB0-DB48-48E2-8E0A-9AF709A87E2E}"/>
    <dgm:cxn modelId="{40534F9A-D2BC-44C3-83A7-B8342B9D685B}" srcId="{8BEDAAFF-DA53-4DF6-8EC3-90943F500E86}" destId="{F8349BB8-FFB8-42AE-8784-B9C0C67DE729}" srcOrd="8" destOrd="0" parTransId="{72439C4A-2A9D-4F03-A112-119AC3817BBC}" sibTransId="{E0E2CEBD-A82C-4131-83CF-1873946CD264}"/>
    <dgm:cxn modelId="{35EB5D2D-B1F4-4518-9E8F-204861609D15}" type="presOf" srcId="{FA71FD22-1F09-4C6A-860B-0B224AF04491}" destId="{D8180276-1697-4F62-BFBC-3C4B547A3869}" srcOrd="0" destOrd="0" presId="urn:microsoft.com/office/officeart/2005/8/layout/default"/>
    <dgm:cxn modelId="{D8E5A131-E1D3-4F8D-AF5A-A93C5F2784E5}" type="presOf" srcId="{D68ED7C1-26DD-40E4-9CE1-AE3B6DEC80E3}" destId="{0FC3764D-0E33-4CD7-943E-116CAB243E34}" srcOrd="0" destOrd="0" presId="urn:microsoft.com/office/officeart/2005/8/layout/default"/>
    <dgm:cxn modelId="{E0BE0EEA-2297-4BE0-8307-4EF46B530424}" srcId="{8BEDAAFF-DA53-4DF6-8EC3-90943F500E86}" destId="{D68ED7C1-26DD-40E4-9CE1-AE3B6DEC80E3}" srcOrd="0" destOrd="0" parTransId="{44D88C6D-5C61-43DA-B9E1-8DA421BBD6C3}" sibTransId="{1B283BD4-0DC0-4E90-A2E5-3EDAFA717399}"/>
    <dgm:cxn modelId="{FEC268FB-42EA-40D5-AF45-77B33EAB9C9B}" type="presOf" srcId="{C972F2CE-6654-43EE-B3A4-1AEE9D2507DF}" destId="{07417226-9B10-489B-B9CF-4CE91D1681DC}" srcOrd="0" destOrd="0" presId="urn:microsoft.com/office/officeart/2005/8/layout/default"/>
    <dgm:cxn modelId="{85104286-11C7-4A4C-AACD-D7E56A369717}" srcId="{8BEDAAFF-DA53-4DF6-8EC3-90943F500E86}" destId="{C972F2CE-6654-43EE-B3A4-1AEE9D2507DF}" srcOrd="2" destOrd="0" parTransId="{1BF97B3A-D192-4EEC-8733-E7BBD38BCD47}" sibTransId="{78C8D057-8960-4636-BB96-34CBB5814D4C}"/>
    <dgm:cxn modelId="{A7D1AC13-54EA-40E1-A58A-F752AF44FFB9}" type="presOf" srcId="{8BEDAAFF-DA53-4DF6-8EC3-90943F500E86}" destId="{3150E06D-18C4-4099-B3E0-5E3F88FFCB0E}" srcOrd="0" destOrd="0" presId="urn:microsoft.com/office/officeart/2005/8/layout/default"/>
    <dgm:cxn modelId="{05283E83-993E-4BEF-84FD-C46520E4475D}" type="presParOf" srcId="{3150E06D-18C4-4099-B3E0-5E3F88FFCB0E}" destId="{0FC3764D-0E33-4CD7-943E-116CAB243E34}" srcOrd="0" destOrd="0" presId="urn:microsoft.com/office/officeart/2005/8/layout/default"/>
    <dgm:cxn modelId="{D13E7108-CF86-4A6A-B73B-E6B26FC9C73E}" type="presParOf" srcId="{3150E06D-18C4-4099-B3E0-5E3F88FFCB0E}" destId="{1DD84A57-D10B-4C85-80CE-BC472098CB94}" srcOrd="1" destOrd="0" presId="urn:microsoft.com/office/officeart/2005/8/layout/default"/>
    <dgm:cxn modelId="{47B6BED0-2A3F-46AB-9014-F9F148DA0F70}" type="presParOf" srcId="{3150E06D-18C4-4099-B3E0-5E3F88FFCB0E}" destId="{9DF84145-378A-4234-A4DD-D5EC9168C884}" srcOrd="2" destOrd="0" presId="urn:microsoft.com/office/officeart/2005/8/layout/default"/>
    <dgm:cxn modelId="{3E32D93B-4CC8-4C22-BC85-BB657C44D66B}" type="presParOf" srcId="{3150E06D-18C4-4099-B3E0-5E3F88FFCB0E}" destId="{DCD9B291-475E-45D6-A0D7-5E166F40E734}" srcOrd="3" destOrd="0" presId="urn:microsoft.com/office/officeart/2005/8/layout/default"/>
    <dgm:cxn modelId="{31595114-CDE9-491A-BCA5-9EEE009A6A5D}" type="presParOf" srcId="{3150E06D-18C4-4099-B3E0-5E3F88FFCB0E}" destId="{07417226-9B10-489B-B9CF-4CE91D1681DC}" srcOrd="4" destOrd="0" presId="urn:microsoft.com/office/officeart/2005/8/layout/default"/>
    <dgm:cxn modelId="{93FB7515-A16D-4648-8861-50AA932470FD}" type="presParOf" srcId="{3150E06D-18C4-4099-B3E0-5E3F88FFCB0E}" destId="{54307941-8D9D-4207-A5C0-75C2E1095F9A}" srcOrd="5" destOrd="0" presId="urn:microsoft.com/office/officeart/2005/8/layout/default"/>
    <dgm:cxn modelId="{59FDACC3-3213-4008-B6AB-8A1B903DFC0D}" type="presParOf" srcId="{3150E06D-18C4-4099-B3E0-5E3F88FFCB0E}" destId="{E2470E34-229E-439B-A07F-C85059FD9976}" srcOrd="6" destOrd="0" presId="urn:microsoft.com/office/officeart/2005/8/layout/default"/>
    <dgm:cxn modelId="{2BC0F949-3EE2-4F40-90C3-940A44337179}" type="presParOf" srcId="{3150E06D-18C4-4099-B3E0-5E3F88FFCB0E}" destId="{00DD7C80-1AF9-4067-B546-B45474DC4A87}" srcOrd="7" destOrd="0" presId="urn:microsoft.com/office/officeart/2005/8/layout/default"/>
    <dgm:cxn modelId="{E4364F3D-5734-4188-89CE-8AED1BA9BC5B}" type="presParOf" srcId="{3150E06D-18C4-4099-B3E0-5E3F88FFCB0E}" destId="{0027C097-F00D-4A35-8943-B880920ED753}" srcOrd="8" destOrd="0" presId="urn:microsoft.com/office/officeart/2005/8/layout/default"/>
    <dgm:cxn modelId="{87C4B33F-4EAB-4452-B022-3F45B45CBC6D}" type="presParOf" srcId="{3150E06D-18C4-4099-B3E0-5E3F88FFCB0E}" destId="{A55686CB-5D78-4432-8C3D-9B52D62073D0}" srcOrd="9" destOrd="0" presId="urn:microsoft.com/office/officeart/2005/8/layout/default"/>
    <dgm:cxn modelId="{5817717D-FB55-4B39-8DA0-7A2ED578A907}" type="presParOf" srcId="{3150E06D-18C4-4099-B3E0-5E3F88FFCB0E}" destId="{A1B5BC72-03D5-4F7B-9FA2-47AC063C1C06}" srcOrd="10" destOrd="0" presId="urn:microsoft.com/office/officeart/2005/8/layout/default"/>
    <dgm:cxn modelId="{62239CC2-6CA4-464F-8B6E-C7AB96FAB9FF}" type="presParOf" srcId="{3150E06D-18C4-4099-B3E0-5E3F88FFCB0E}" destId="{A3332D8B-2496-4F78-96CF-93746EF2112A}" srcOrd="11" destOrd="0" presId="urn:microsoft.com/office/officeart/2005/8/layout/default"/>
    <dgm:cxn modelId="{93743701-59DF-49D4-9A9B-482A25D6BD53}" type="presParOf" srcId="{3150E06D-18C4-4099-B3E0-5E3F88FFCB0E}" destId="{D8180276-1697-4F62-BFBC-3C4B547A3869}" srcOrd="12" destOrd="0" presId="urn:microsoft.com/office/officeart/2005/8/layout/default"/>
    <dgm:cxn modelId="{0C02F73C-BFEE-4C4E-B491-21B1405E2D40}" type="presParOf" srcId="{3150E06D-18C4-4099-B3E0-5E3F88FFCB0E}" destId="{EA4372C1-B79F-4D9E-83BD-2F99F1536597}" srcOrd="13" destOrd="0" presId="urn:microsoft.com/office/officeart/2005/8/layout/default"/>
    <dgm:cxn modelId="{42B3590F-E9CE-439B-9423-D8C6B93CB1FF}" type="presParOf" srcId="{3150E06D-18C4-4099-B3E0-5E3F88FFCB0E}" destId="{C977D2CF-0E72-433A-B280-6F0AA0A9144F}" srcOrd="14" destOrd="0" presId="urn:microsoft.com/office/officeart/2005/8/layout/default"/>
    <dgm:cxn modelId="{ED9E61A8-36CE-4830-918B-A53630C0A72D}" type="presParOf" srcId="{3150E06D-18C4-4099-B3E0-5E3F88FFCB0E}" destId="{EEC86CCE-0F35-4A4B-AB34-4C8BDED3FBAD}" srcOrd="15" destOrd="0" presId="urn:microsoft.com/office/officeart/2005/8/layout/default"/>
    <dgm:cxn modelId="{E2C930D2-4631-4C47-94C9-8CBEEBCF15F1}" type="presParOf" srcId="{3150E06D-18C4-4099-B3E0-5E3F88FFCB0E}" destId="{FA0B98B6-D763-456E-A309-C9BC2603E819}" srcOrd="16" destOrd="0" presId="urn:microsoft.com/office/officeart/2005/8/layout/default"/>
    <dgm:cxn modelId="{BD5735A5-60B4-4904-AF92-176B509D384F}" type="presParOf" srcId="{3150E06D-18C4-4099-B3E0-5E3F88FFCB0E}" destId="{1BE0D42E-8500-4C23-BCAE-8546A8ED440C}" srcOrd="17" destOrd="0" presId="urn:microsoft.com/office/officeart/2005/8/layout/default"/>
    <dgm:cxn modelId="{551EF14E-E082-4EAC-936B-6796F755AEDE}" type="presParOf" srcId="{3150E06D-18C4-4099-B3E0-5E3F88FFCB0E}" destId="{41F94688-28EF-4ED2-858D-286DBA4E5F49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C3764D-0E33-4CD7-943E-116CAB243E34}">
      <dsp:nvSpPr>
        <dsp:cNvPr id="0" name=""/>
        <dsp:cNvSpPr/>
      </dsp:nvSpPr>
      <dsp:spPr>
        <a:xfrm>
          <a:off x="3206" y="120388"/>
          <a:ext cx="2543907" cy="1526344"/>
        </a:xfrm>
        <a:prstGeom prst="rect">
          <a:avLst/>
        </a:prstGeom>
        <a:noFill/>
        <a:ln w="38100" cap="flat" cmpd="sng" algn="ctr">
          <a:solidFill>
            <a:srgbClr val="0B4B7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Сравнительные региональные </a:t>
          </a:r>
          <a:r>
            <a:rPr lang="ru-RU" sz="1800" kern="1200" spc="-55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исследования</a:t>
          </a:r>
          <a:endParaRPr lang="ru-RU" sz="1800" kern="1200" dirty="0"/>
        </a:p>
      </dsp:txBody>
      <dsp:txXfrm>
        <a:off x="3206" y="120388"/>
        <a:ext cx="2543907" cy="1526344"/>
      </dsp:txXfrm>
    </dsp:sp>
    <dsp:sp modelId="{9DF84145-378A-4234-A4DD-D5EC9168C884}">
      <dsp:nvSpPr>
        <dsp:cNvPr id="0" name=""/>
        <dsp:cNvSpPr/>
      </dsp:nvSpPr>
      <dsp:spPr>
        <a:xfrm>
          <a:off x="2801504" y="120388"/>
          <a:ext cx="2543907" cy="1526344"/>
        </a:xfrm>
        <a:prstGeom prst="rect">
          <a:avLst/>
        </a:prstGeom>
        <a:noFill/>
        <a:ln w="38100" cap="flat" cmpd="sng" algn="ctr">
          <a:solidFill>
            <a:srgbClr val="0B4B7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B4B7E"/>
              </a:solidFill>
              <a:latin typeface="Tahoma"/>
              <a:cs typeface="Tahoma"/>
            </a:rPr>
            <a:t>Организация </a:t>
          </a:r>
          <a:r>
            <a:rPr lang="ru-RU" sz="1800" kern="1200" spc="-10" dirty="0" smtClean="0">
              <a:solidFill>
                <a:srgbClr val="0B4B7E"/>
              </a:solidFill>
              <a:latin typeface="Tahoma"/>
              <a:cs typeface="Tahoma"/>
            </a:rPr>
            <a:t>учебного </a:t>
          </a:r>
          <a:r>
            <a:rPr lang="ru-RU" sz="1800" kern="1200" dirty="0" smtClean="0">
              <a:solidFill>
                <a:srgbClr val="0B4B7E"/>
              </a:solidFill>
              <a:latin typeface="Tahoma"/>
              <a:cs typeface="Tahoma"/>
            </a:rPr>
            <a:t>процесса, </a:t>
          </a:r>
          <a:r>
            <a:rPr lang="ru-RU" sz="1800" kern="1200" spc="-55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dirty="0" smtClean="0">
              <a:solidFill>
                <a:srgbClr val="0B4B7E"/>
              </a:solidFill>
              <a:latin typeface="Tahoma"/>
              <a:cs typeface="Tahoma"/>
            </a:rPr>
            <a:t>практик,</a:t>
          </a:r>
          <a:r>
            <a:rPr lang="ru-RU" sz="1800" kern="1200" spc="-35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летних школ</a:t>
          </a:r>
          <a:endParaRPr lang="ru-RU" sz="1800" kern="1200" dirty="0"/>
        </a:p>
      </dsp:txBody>
      <dsp:txXfrm>
        <a:off x="2801504" y="120388"/>
        <a:ext cx="2543907" cy="1526344"/>
      </dsp:txXfrm>
    </dsp:sp>
    <dsp:sp modelId="{07417226-9B10-489B-B9CF-4CE91D1681DC}">
      <dsp:nvSpPr>
        <dsp:cNvPr id="0" name=""/>
        <dsp:cNvSpPr/>
      </dsp:nvSpPr>
      <dsp:spPr>
        <a:xfrm>
          <a:off x="5599803" y="120388"/>
          <a:ext cx="2543907" cy="1526344"/>
        </a:xfrm>
        <a:prstGeom prst="rect">
          <a:avLst/>
        </a:prstGeom>
        <a:noFill/>
        <a:ln w="38100" cap="flat" cmpd="sng" algn="ctr">
          <a:solidFill>
            <a:srgbClr val="0B4B7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Педагогика</a:t>
          </a:r>
          <a:r>
            <a:rPr lang="ru-RU" sz="1800" kern="1200" spc="-2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dirty="0" smtClean="0">
              <a:solidFill>
                <a:srgbClr val="0B4B7E"/>
              </a:solidFill>
              <a:latin typeface="Tahoma"/>
              <a:cs typeface="Tahoma"/>
            </a:rPr>
            <a:t>и</a:t>
          </a:r>
          <a:r>
            <a:rPr lang="ru-RU" sz="1800" kern="1200" spc="-3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dirty="0" smtClean="0">
              <a:solidFill>
                <a:srgbClr val="0B4B7E"/>
              </a:solidFill>
              <a:latin typeface="Tahoma"/>
              <a:cs typeface="Tahoma"/>
            </a:rPr>
            <a:t>преподавание</a:t>
          </a:r>
          <a:r>
            <a:rPr lang="ru-RU" sz="1800" kern="1200" spc="-4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dirty="0" smtClean="0">
              <a:solidFill>
                <a:srgbClr val="0B4B7E"/>
              </a:solidFill>
              <a:latin typeface="Tahoma"/>
              <a:cs typeface="Tahoma"/>
            </a:rPr>
            <a:t>в</a:t>
          </a:r>
          <a:r>
            <a:rPr lang="ru-RU" sz="1800" kern="1200" spc="-25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dirty="0" smtClean="0">
              <a:solidFill>
                <a:srgbClr val="0B4B7E"/>
              </a:solidFill>
              <a:latin typeface="Tahoma"/>
              <a:cs typeface="Tahoma"/>
            </a:rPr>
            <a:t>высшей </a:t>
          </a:r>
          <a:r>
            <a:rPr lang="ru-RU" sz="1800" kern="1200" spc="-545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школе</a:t>
          </a:r>
          <a:endParaRPr lang="ru-RU" sz="1800" kern="1200" dirty="0"/>
        </a:p>
      </dsp:txBody>
      <dsp:txXfrm>
        <a:off x="5599803" y="120388"/>
        <a:ext cx="2543907" cy="1526344"/>
      </dsp:txXfrm>
    </dsp:sp>
    <dsp:sp modelId="{E2470E34-229E-439B-A07F-C85059FD9976}">
      <dsp:nvSpPr>
        <dsp:cNvPr id="0" name=""/>
        <dsp:cNvSpPr/>
      </dsp:nvSpPr>
      <dsp:spPr>
        <a:xfrm>
          <a:off x="8398101" y="120388"/>
          <a:ext cx="2543907" cy="1526344"/>
        </a:xfrm>
        <a:prstGeom prst="rect">
          <a:avLst/>
        </a:prstGeom>
        <a:noFill/>
        <a:ln w="38100" cap="flat" cmpd="sng" algn="ctr">
          <a:solidFill>
            <a:srgbClr val="0B4B7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Международные</a:t>
          </a:r>
          <a:r>
            <a:rPr lang="ru-RU" sz="1800" kern="1200" spc="-3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стандарты</a:t>
          </a:r>
          <a:r>
            <a:rPr lang="ru-RU" sz="1800" kern="1200" spc="-15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ЕС</a:t>
          </a:r>
          <a:endParaRPr lang="ru-RU" sz="1800" kern="1200" dirty="0"/>
        </a:p>
      </dsp:txBody>
      <dsp:txXfrm>
        <a:off x="8398101" y="120388"/>
        <a:ext cx="2543907" cy="1526344"/>
      </dsp:txXfrm>
    </dsp:sp>
    <dsp:sp modelId="{0027C097-F00D-4A35-8943-B880920ED753}">
      <dsp:nvSpPr>
        <dsp:cNvPr id="0" name=""/>
        <dsp:cNvSpPr/>
      </dsp:nvSpPr>
      <dsp:spPr>
        <a:xfrm>
          <a:off x="3206" y="1901123"/>
          <a:ext cx="2543907" cy="1526344"/>
        </a:xfrm>
        <a:prstGeom prst="rect">
          <a:avLst/>
        </a:prstGeom>
        <a:noFill/>
        <a:ln w="38100" cap="flat" cmpd="sng" algn="ctr">
          <a:solidFill>
            <a:srgbClr val="0B4B7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Межкультурный</a:t>
          </a:r>
          <a:r>
            <a:rPr lang="ru-RU" sz="1800" kern="1200" spc="-5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диалог</a:t>
          </a:r>
          <a:endParaRPr lang="ru-RU" sz="1800" kern="1200" dirty="0"/>
        </a:p>
      </dsp:txBody>
      <dsp:txXfrm>
        <a:off x="3206" y="1901123"/>
        <a:ext cx="2543907" cy="1526344"/>
      </dsp:txXfrm>
    </dsp:sp>
    <dsp:sp modelId="{A1B5BC72-03D5-4F7B-9FA2-47AC063C1C06}">
      <dsp:nvSpPr>
        <dsp:cNvPr id="0" name=""/>
        <dsp:cNvSpPr/>
      </dsp:nvSpPr>
      <dsp:spPr>
        <a:xfrm>
          <a:off x="2801504" y="1901123"/>
          <a:ext cx="2543907" cy="1526344"/>
        </a:xfrm>
        <a:prstGeom prst="rect">
          <a:avLst/>
        </a:prstGeom>
        <a:noFill/>
        <a:ln w="38100" cap="flat" cmpd="sng" algn="ctr">
          <a:solidFill>
            <a:srgbClr val="0B4B7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Междисциплинарные</a:t>
          </a:r>
          <a:r>
            <a:rPr lang="ru-RU" sz="1800" kern="1200" spc="-4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исследования</a:t>
          </a:r>
          <a:endParaRPr lang="ru-RU" sz="1800" kern="1200" dirty="0"/>
        </a:p>
      </dsp:txBody>
      <dsp:txXfrm>
        <a:off x="2801504" y="1901123"/>
        <a:ext cx="2543907" cy="1526344"/>
      </dsp:txXfrm>
    </dsp:sp>
    <dsp:sp modelId="{D8180276-1697-4F62-BFBC-3C4B547A3869}">
      <dsp:nvSpPr>
        <dsp:cNvPr id="0" name=""/>
        <dsp:cNvSpPr/>
      </dsp:nvSpPr>
      <dsp:spPr>
        <a:xfrm>
          <a:off x="5599803" y="1901123"/>
          <a:ext cx="2543907" cy="1526344"/>
        </a:xfrm>
        <a:prstGeom prst="rect">
          <a:avLst/>
        </a:prstGeom>
        <a:noFill/>
        <a:ln w="38100" cap="flat" cmpd="sng" algn="ctr">
          <a:solidFill>
            <a:srgbClr val="0B4B7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B4B7E"/>
              </a:solidFill>
              <a:latin typeface="Tahoma"/>
              <a:cs typeface="Tahoma"/>
            </a:rPr>
            <a:t>Лучшие</a:t>
          </a:r>
          <a:r>
            <a:rPr lang="ru-RU" sz="1800" kern="1200" spc="-3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dirty="0" smtClean="0">
              <a:solidFill>
                <a:srgbClr val="0B4B7E"/>
              </a:solidFill>
              <a:latin typeface="Tahoma"/>
              <a:cs typeface="Tahoma"/>
            </a:rPr>
            <a:t>практики</a:t>
          </a:r>
          <a:r>
            <a:rPr lang="ru-RU" sz="1800" kern="1200" spc="-3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Европейских</a:t>
          </a:r>
          <a:r>
            <a:rPr lang="ru-RU" sz="1800" kern="1200" spc="-45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стран</a:t>
          </a:r>
          <a:r>
            <a:rPr lang="ru-RU" sz="1800" kern="1200" spc="-1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dirty="0" smtClean="0">
              <a:solidFill>
                <a:srgbClr val="0B4B7E"/>
              </a:solidFill>
              <a:latin typeface="Tahoma"/>
              <a:cs typeface="Tahoma"/>
            </a:rPr>
            <a:t>в </a:t>
          </a:r>
          <a:r>
            <a:rPr lang="ru-RU" sz="1800" kern="1200" spc="-545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различных</a:t>
          </a:r>
          <a:r>
            <a:rPr lang="ru-RU" sz="1800" kern="1200" spc="-1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сферах</a:t>
          </a:r>
          <a:r>
            <a:rPr lang="ru-RU" sz="1800" kern="1200" spc="-15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деятельности</a:t>
          </a:r>
          <a:endParaRPr lang="ru-RU" sz="1800" kern="1200" dirty="0"/>
        </a:p>
      </dsp:txBody>
      <dsp:txXfrm>
        <a:off x="5599803" y="1901123"/>
        <a:ext cx="2543907" cy="1526344"/>
      </dsp:txXfrm>
    </dsp:sp>
    <dsp:sp modelId="{C977D2CF-0E72-433A-B280-6F0AA0A9144F}">
      <dsp:nvSpPr>
        <dsp:cNvPr id="0" name=""/>
        <dsp:cNvSpPr/>
      </dsp:nvSpPr>
      <dsp:spPr>
        <a:xfrm>
          <a:off x="8398101" y="1901123"/>
          <a:ext cx="2543907" cy="1526344"/>
        </a:xfrm>
        <a:prstGeom prst="rect">
          <a:avLst/>
        </a:prstGeom>
        <a:noFill/>
        <a:ln w="38100" cap="flat" cmpd="sng" algn="ctr">
          <a:solidFill>
            <a:srgbClr val="0B4B7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Практики</a:t>
          </a:r>
          <a:r>
            <a:rPr lang="ru-RU" sz="1800" kern="1200" spc="-3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Европейских</a:t>
          </a:r>
          <a:r>
            <a:rPr lang="ru-RU" sz="1800" kern="1200" spc="-3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стран</a:t>
          </a:r>
          <a:r>
            <a:rPr lang="ru-RU" sz="1800" kern="1200" spc="-2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dirty="0" smtClean="0">
              <a:solidFill>
                <a:srgbClr val="0B4B7E"/>
              </a:solidFill>
              <a:latin typeface="Tahoma"/>
              <a:cs typeface="Tahoma"/>
            </a:rPr>
            <a:t>в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разработке образовательных</a:t>
          </a:r>
          <a:r>
            <a:rPr lang="ru-RU" sz="1800" kern="1200" spc="20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программ</a:t>
          </a:r>
          <a:endParaRPr lang="ru-RU" sz="1800" kern="1200" dirty="0"/>
        </a:p>
      </dsp:txBody>
      <dsp:txXfrm>
        <a:off x="8398101" y="1901123"/>
        <a:ext cx="2543907" cy="1526344"/>
      </dsp:txXfrm>
    </dsp:sp>
    <dsp:sp modelId="{FA0B98B6-D763-456E-A309-C9BC2603E819}">
      <dsp:nvSpPr>
        <dsp:cNvPr id="0" name=""/>
        <dsp:cNvSpPr/>
      </dsp:nvSpPr>
      <dsp:spPr>
        <a:xfrm>
          <a:off x="2801504" y="3681859"/>
          <a:ext cx="2543907" cy="1526344"/>
        </a:xfrm>
        <a:prstGeom prst="rect">
          <a:avLst/>
        </a:prstGeom>
        <a:noFill/>
        <a:ln w="38100" cap="flat" cmpd="sng" algn="ctr">
          <a:solidFill>
            <a:srgbClr val="0B4B7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B4B7E"/>
              </a:solidFill>
              <a:latin typeface="Tahoma"/>
              <a:cs typeface="Tahoma"/>
            </a:rPr>
            <a:t>Окружающая</a:t>
          </a:r>
          <a:r>
            <a:rPr lang="ru-RU" sz="1800" kern="1200" spc="-75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среда</a:t>
          </a:r>
          <a:endParaRPr lang="ru-RU" sz="1800" kern="1200" dirty="0"/>
        </a:p>
      </dsp:txBody>
      <dsp:txXfrm>
        <a:off x="2801504" y="3681859"/>
        <a:ext cx="2543907" cy="1526344"/>
      </dsp:txXfrm>
    </dsp:sp>
    <dsp:sp modelId="{41F94688-28EF-4ED2-858D-286DBA4E5F49}">
      <dsp:nvSpPr>
        <dsp:cNvPr id="0" name=""/>
        <dsp:cNvSpPr/>
      </dsp:nvSpPr>
      <dsp:spPr>
        <a:xfrm>
          <a:off x="5599803" y="3681859"/>
          <a:ext cx="2543907" cy="1526344"/>
        </a:xfrm>
        <a:prstGeom prst="rect">
          <a:avLst/>
        </a:prstGeom>
        <a:noFill/>
        <a:ln w="38100" cap="flat" cmpd="sng" algn="ctr">
          <a:solidFill>
            <a:srgbClr val="0B4B7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Социология</a:t>
          </a:r>
          <a:r>
            <a:rPr lang="ru-RU" sz="1800" kern="1200" dirty="0" smtClean="0">
              <a:solidFill>
                <a:srgbClr val="0B4B7E"/>
              </a:solidFill>
              <a:latin typeface="Tahoma"/>
              <a:cs typeface="Tahoma"/>
            </a:rPr>
            <a:t> и</a:t>
          </a:r>
          <a:r>
            <a:rPr lang="ru-RU" sz="1800" kern="1200" spc="-15" dirty="0" smtClean="0">
              <a:solidFill>
                <a:srgbClr val="0B4B7E"/>
              </a:solidFill>
              <a:latin typeface="Tahoma"/>
              <a:cs typeface="Tahoma"/>
            </a:rPr>
            <a:t> </a:t>
          </a:r>
          <a:r>
            <a:rPr lang="ru-RU" sz="1800" kern="1200" spc="-5" dirty="0" smtClean="0">
              <a:solidFill>
                <a:srgbClr val="0B4B7E"/>
              </a:solidFill>
              <a:latin typeface="Tahoma"/>
              <a:cs typeface="Tahoma"/>
            </a:rPr>
            <a:t>гуманитарные науки</a:t>
          </a:r>
          <a:endParaRPr lang="ru-RU" sz="1800" kern="1200" dirty="0"/>
        </a:p>
      </dsp:txBody>
      <dsp:txXfrm>
        <a:off x="5599803" y="3681859"/>
        <a:ext cx="2543907" cy="1526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877A5-235F-4D69-82B6-923CD58DE266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A46FD-B195-4D33-AE6B-44EC9342E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244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A46FD-B195-4D33-AE6B-44EC9342E32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588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A46FD-B195-4D33-AE6B-44EC9342E32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938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38E4B3F-8AFF-4A63-85CF-90D295CEA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553A40-6626-403B-B3F4-5F8AAA6EC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2832" y="2168462"/>
            <a:ext cx="7455408" cy="1964626"/>
          </a:xfrm>
        </p:spPr>
        <p:txBody>
          <a:bodyPr anchor="ctr"/>
          <a:lstStyle>
            <a:lvl1pPr algn="l">
              <a:defRPr sz="5400">
                <a:solidFill>
                  <a:srgbClr val="0C4B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GB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CD33375-3CCC-451B-8244-B0426EBEB5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5128" y="4270248"/>
            <a:ext cx="2554224" cy="1695926"/>
          </a:xfrm>
        </p:spPr>
        <p:txBody>
          <a:bodyPr/>
          <a:lstStyle>
            <a:lvl1pPr marL="0" indent="0" algn="l">
              <a:buNone/>
              <a:defRPr sz="1800">
                <a:solidFill>
                  <a:srgbClr val="0C4B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29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0524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94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4E7A0B-E89F-4567-BFB2-EFBAE4B1E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sz="4400" b="1">
                <a:solidFill>
                  <a:srgbClr val="0C4B7E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GB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468F4D-9CF6-41E3-9E28-D5631CECF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7278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A2436D7-2B5A-4BF0-804C-BFF663D74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9022ECFE-0E42-4975-9C77-2C394CED7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70432"/>
            <a:ext cx="10515600" cy="3419031"/>
          </a:xfrm>
          <a:prstGeom prst="rect">
            <a:avLst/>
          </a:prstGeom>
        </p:spPr>
        <p:txBody>
          <a:bodyPr anchor="ctr"/>
          <a:lstStyle>
            <a:lvl1pPr>
              <a:defRPr sz="4400" b="1">
                <a:solidFill>
                  <a:srgbClr val="0C4B7E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89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AE96E86-33D1-4009-BF5E-CAB23B9FD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4677E34-116E-40E6-8E5C-AA684F8EE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33A60422-FA32-4264-A9E2-1C7B61030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sz="4400" b="1">
                <a:solidFill>
                  <a:srgbClr val="0C4B7E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21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49825B4-B018-4003-BEFD-26A96EB39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69BDA79-E631-4450-B76C-6C9792FCE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54D3EAA-157A-4155-B4F9-12673EF05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037D938-EB4D-4F4A-92EE-88F4A5EF45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F65FF4EC-F2A5-40FD-9FD4-244B2629B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sz="4400" b="1">
                <a:solidFill>
                  <a:srgbClr val="0C4B7E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27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5D3A367B-C31C-44D4-9908-4ED2E3014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sz="4400" b="1">
                <a:solidFill>
                  <a:srgbClr val="0C4B7E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32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C6222C2-A595-4CE8-AE0F-578D6BD0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19F629C-5D22-4F3C-9BDE-0F1EA8CC8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7FC05731-8CC1-4209-A72F-FF5D657BE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932237" cy="1692275"/>
          </a:xfrm>
          <a:prstGeom prst="rect">
            <a:avLst/>
          </a:prstGeom>
        </p:spPr>
        <p:txBody>
          <a:bodyPr anchor="ctr"/>
          <a:lstStyle>
            <a:lvl1pPr>
              <a:defRPr sz="4400" b="1">
                <a:solidFill>
                  <a:srgbClr val="0C4B7E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9317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C193FD4-347E-4D12-994C-1B1EDD48B6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GB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FFAF9BA-59C3-4E87-8380-759089816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CDE4FD8-BDC7-4FAE-9FF1-33F8DE5908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CB3AD-E846-4392-9F2E-D50681F189F5}" type="datetime1">
              <a:rPr lang="en-GB" smtClean="0"/>
              <a:t>10/12/2021</a:t>
            </a:fld>
            <a:endParaRPr lang="en-GB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ED61F2A-1EA8-4D94-AA5D-727AFF56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274B324-E57E-4776-9204-11F234302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F19AE6-65A2-407D-87C2-94239DD662C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D7D264A5-48F9-4033-9B6D-D3C624811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932237" cy="1692275"/>
          </a:xfrm>
          <a:prstGeom prst="rect">
            <a:avLst/>
          </a:prstGeom>
        </p:spPr>
        <p:txBody>
          <a:bodyPr anchor="ctr"/>
          <a:lstStyle>
            <a:lvl1pPr>
              <a:defRPr sz="4400" b="1">
                <a:solidFill>
                  <a:srgbClr val="0C4B7E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63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7DCE35A-9876-4217-B19E-0889141F1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F8B76850-8CBE-49F4-BC8D-45024A059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sz="4400" b="1">
                <a:solidFill>
                  <a:srgbClr val="0C4B7E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15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F005CA83-610D-460D-8416-95478523949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689" y="1810512"/>
            <a:ext cx="8973311" cy="5047488"/>
          </a:xfrm>
          <a:prstGeom prst="rect">
            <a:avLst/>
          </a:prstGeom>
        </p:spPr>
      </p:pic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82F69BA5-DE99-4ACE-9204-7F9383A10F6C}"/>
              </a:ext>
            </a:extLst>
          </p:cNvPr>
          <p:cNvSpPr/>
          <p:nvPr/>
        </p:nvSpPr>
        <p:spPr>
          <a:xfrm>
            <a:off x="11103864" y="6172200"/>
            <a:ext cx="993648" cy="612648"/>
          </a:xfrm>
          <a:prstGeom prst="ellipse">
            <a:avLst/>
          </a:prstGeom>
          <a:solidFill>
            <a:srgbClr val="0B4B7E"/>
          </a:solidFill>
          <a:ln>
            <a:solidFill>
              <a:srgbClr val="0B4B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1B0D29D-EDD6-4E68-90FD-C4128955761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444" y="6338094"/>
            <a:ext cx="925068" cy="44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3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3" r:id="rId7"/>
    <p:sldLayoutId id="2147483674" r:id="rId8"/>
    <p:sldLayoutId id="2147483675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&#1057;hugunovaIYU@mgsu.ru" TargetMode="External"/><Relationship Id="rId2" Type="http://schemas.openxmlformats.org/officeDocument/2006/relationships/hyperlink" Target="mailto:ShvedovSA@mgsu.ru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ejm.mgsu.ru/EJ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9416" y="2420888"/>
            <a:ext cx="7848872" cy="1964626"/>
          </a:xfrm>
        </p:spPr>
        <p:txBody>
          <a:bodyPr/>
          <a:lstStyle/>
          <a:p>
            <a:r>
              <a:rPr lang="ru-RU" sz="4800" b="1" dirty="0">
                <a:solidFill>
                  <a:srgbClr val="0B4B7E"/>
                </a:solidFill>
              </a:rPr>
              <a:t>Erasmus+</a:t>
            </a:r>
            <a:br>
              <a:rPr lang="ru-RU" sz="4800" b="1" dirty="0">
                <a:solidFill>
                  <a:srgbClr val="0B4B7E"/>
                </a:solidFill>
              </a:rPr>
            </a:br>
            <a:r>
              <a:rPr lang="ru-RU" sz="4800" b="1" dirty="0" err="1">
                <a:solidFill>
                  <a:srgbClr val="0B4B7E"/>
                </a:solidFill>
              </a:rPr>
              <a:t>Jean</a:t>
            </a:r>
            <a:r>
              <a:rPr lang="ru-RU" sz="4800" b="1" dirty="0">
                <a:solidFill>
                  <a:srgbClr val="0B4B7E"/>
                </a:solidFill>
              </a:rPr>
              <a:t> </a:t>
            </a:r>
            <a:r>
              <a:rPr lang="ru-RU" sz="4800" b="1" dirty="0" err="1">
                <a:solidFill>
                  <a:srgbClr val="0B4B7E"/>
                </a:solidFill>
              </a:rPr>
              <a:t>Monnet</a:t>
            </a:r>
            <a:r>
              <a:rPr lang="ru-RU" sz="4800" b="1" dirty="0">
                <a:solidFill>
                  <a:srgbClr val="0B4B7E"/>
                </a:solidFill>
              </a:rPr>
              <a:t> </a:t>
            </a:r>
            <a:r>
              <a:rPr lang="ru-RU" sz="4800" b="1" dirty="0" err="1" smtClean="0">
                <a:solidFill>
                  <a:srgbClr val="0B4B7E"/>
                </a:solidFill>
              </a:rPr>
              <a:t>Programme</a:t>
            </a:r>
            <a:endParaRPr lang="ru-RU" sz="6000" dirty="0">
              <a:solidFill>
                <a:srgbClr val="0B4B7E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9416" y="4005064"/>
            <a:ext cx="6768752" cy="1695926"/>
          </a:xfrm>
        </p:spPr>
        <p:txBody>
          <a:bodyPr/>
          <a:lstStyle/>
          <a:p>
            <a:r>
              <a:rPr lang="ru-RU" sz="2400" dirty="0">
                <a:solidFill>
                  <a:srgbClr val="0B4B7E"/>
                </a:solidFill>
              </a:rPr>
              <a:t>Программа распространения европейских знаний и практик</a:t>
            </a:r>
          </a:p>
        </p:txBody>
      </p:sp>
      <p:sp>
        <p:nvSpPr>
          <p:cNvPr id="10" name="object 8"/>
          <p:cNvSpPr txBox="1"/>
          <p:nvPr/>
        </p:nvSpPr>
        <p:spPr>
          <a:xfrm>
            <a:off x="191344" y="6059431"/>
            <a:ext cx="96469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5" dirty="0" smtClean="0">
                <a:latin typeface="Arial" pitchFamily="34" charset="0"/>
                <a:cs typeface="Arial" pitchFamily="34" charset="0"/>
              </a:rPr>
              <a:t>Инфо</a:t>
            </a:r>
            <a:r>
              <a:rPr spc="-5" dirty="0" err="1" smtClean="0">
                <a:latin typeface="Arial" pitchFamily="34" charset="0"/>
                <a:cs typeface="Arial" pitchFamily="34" charset="0"/>
              </a:rPr>
              <a:t>рмация</a:t>
            </a:r>
            <a:r>
              <a:rPr spc="-10" dirty="0" smtClean="0">
                <a:latin typeface="Arial" pitchFamily="34" charset="0"/>
                <a:cs typeface="Arial" pitchFamily="34" charset="0"/>
              </a:rPr>
              <a:t> </a:t>
            </a:r>
            <a:r>
              <a:rPr spc="-5" dirty="0">
                <a:latin typeface="Arial" pitchFamily="34" charset="0"/>
                <a:cs typeface="Arial" pitchFamily="34" charset="0"/>
              </a:rPr>
              <a:t>для</a:t>
            </a:r>
            <a:r>
              <a:rPr spc="5" dirty="0">
                <a:latin typeface="Arial" pitchFamily="34" charset="0"/>
                <a:cs typeface="Arial" pitchFamily="34" charset="0"/>
              </a:rPr>
              <a:t> </a:t>
            </a:r>
            <a:r>
              <a:rPr spc="-5" dirty="0">
                <a:latin typeface="Arial" pitchFamily="34" charset="0"/>
                <a:cs typeface="Arial" pitchFamily="34" charset="0"/>
              </a:rPr>
              <a:t>сотрудников </a:t>
            </a:r>
            <a:r>
              <a:rPr dirty="0">
                <a:latin typeface="Arial" pitchFamily="34" charset="0"/>
                <a:cs typeface="Arial" pitchFamily="34" charset="0"/>
              </a:rPr>
              <a:t>НИУ</a:t>
            </a:r>
            <a:r>
              <a:rPr spc="5" dirty="0">
                <a:latin typeface="Arial" pitchFamily="34" charset="0"/>
                <a:cs typeface="Arial" pitchFamily="34" charset="0"/>
              </a:rPr>
              <a:t> </a:t>
            </a:r>
            <a:r>
              <a:rPr spc="-5" dirty="0">
                <a:latin typeface="Arial" pitchFamily="34" charset="0"/>
                <a:cs typeface="Arial" pitchFamily="34" charset="0"/>
              </a:rPr>
              <a:t>МГСУ</a:t>
            </a:r>
            <a:r>
              <a:rPr spc="25" dirty="0">
                <a:latin typeface="Arial" pitchFamily="34" charset="0"/>
                <a:cs typeface="Arial" pitchFamily="34" charset="0"/>
              </a:rPr>
              <a:t> </a:t>
            </a:r>
            <a:r>
              <a:rPr dirty="0">
                <a:latin typeface="Arial" pitchFamily="34" charset="0"/>
                <a:cs typeface="Arial" pitchFamily="34" charset="0"/>
              </a:rPr>
              <a:t>по</a:t>
            </a:r>
            <a:r>
              <a:rPr spc="-15" dirty="0">
                <a:latin typeface="Arial" pitchFamily="34" charset="0"/>
                <a:cs typeface="Arial" pitchFamily="34" charset="0"/>
              </a:rPr>
              <a:t> </a:t>
            </a:r>
            <a:r>
              <a:rPr spc="-5" dirty="0">
                <a:latin typeface="Arial" pitchFamily="34" charset="0"/>
                <a:cs typeface="Arial" pitchFamily="34" charset="0"/>
              </a:rPr>
              <a:t>участию</a:t>
            </a:r>
            <a:r>
              <a:rPr spc="-10" dirty="0">
                <a:latin typeface="Arial" pitchFamily="34" charset="0"/>
                <a:cs typeface="Arial" pitchFamily="34" charset="0"/>
              </a:rPr>
              <a:t> </a:t>
            </a:r>
            <a:r>
              <a:rPr dirty="0">
                <a:latin typeface="Arial" pitchFamily="34" charset="0"/>
                <a:cs typeface="Arial" pitchFamily="34" charset="0"/>
              </a:rPr>
              <a:t>в</a:t>
            </a:r>
            <a:r>
              <a:rPr spc="10" dirty="0">
                <a:latin typeface="Arial" pitchFamily="34" charset="0"/>
                <a:cs typeface="Arial" pitchFamily="34" charset="0"/>
              </a:rPr>
              <a:t> </a:t>
            </a:r>
            <a:r>
              <a:rPr spc="-5" dirty="0">
                <a:latin typeface="Arial" pitchFamily="34" charset="0"/>
                <a:cs typeface="Arial" pitchFamily="34" charset="0"/>
              </a:rPr>
              <a:t>программе</a:t>
            </a:r>
            <a:endParaRPr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9"/>
          <p:cNvSpPr txBox="1">
            <a:spLocks/>
          </p:cNvSpPr>
          <p:nvPr/>
        </p:nvSpPr>
        <p:spPr>
          <a:xfrm>
            <a:off x="193496" y="6359151"/>
            <a:ext cx="6400800" cy="567463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rgbClr val="0C4B7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Отдел</a:t>
            </a:r>
            <a:r>
              <a:rPr lang="ru-RU" sz="1800" spc="-4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международного сотрудничества</a:t>
            </a:r>
          </a:p>
          <a:p>
            <a:pPr marR="8255" algn="r">
              <a:lnSpc>
                <a:spcPct val="100000"/>
              </a:lnSpc>
            </a:pP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67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548680"/>
            <a:ext cx="121920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458A"/>
                </a:solidFill>
                <a:latin typeface="Verdana"/>
                <a:cs typeface="Verdana"/>
              </a:rPr>
              <a:t>Jean</a:t>
            </a:r>
            <a:r>
              <a:rPr spc="-20" dirty="0">
                <a:solidFill>
                  <a:srgbClr val="00458A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00458A"/>
                </a:solidFill>
                <a:latin typeface="Verdana"/>
                <a:cs typeface="Verdana"/>
              </a:rPr>
              <a:t>Monnet</a:t>
            </a:r>
            <a:r>
              <a:rPr spc="-45" dirty="0">
                <a:solidFill>
                  <a:srgbClr val="00458A"/>
                </a:solidFill>
                <a:latin typeface="Verdana"/>
                <a:cs typeface="Verdana"/>
              </a:rPr>
              <a:t> </a:t>
            </a:r>
            <a:r>
              <a:rPr spc="-10" dirty="0">
                <a:solidFill>
                  <a:srgbClr val="00458A"/>
                </a:solidFill>
                <a:latin typeface="Verdana"/>
                <a:cs typeface="Verdana"/>
              </a:rPr>
              <a:t>Programme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48361" y="2204864"/>
            <a:ext cx="10547773" cy="2167260"/>
          </a:xfrm>
          <a:prstGeom prst="rect">
            <a:avLst/>
          </a:prstGeom>
          <a:ln w="38100">
            <a:noFill/>
          </a:ln>
        </p:spPr>
        <p:txBody>
          <a:bodyPr vert="horz" wrap="square" lIns="0" tIns="1651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Финансирование:</a:t>
            </a:r>
            <a:r>
              <a:rPr sz="2000" spc="-5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Европейская</a:t>
            </a:r>
            <a:r>
              <a:rPr sz="2000" spc="-5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Комиссия</a:t>
            </a: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Tahoma"/>
                <a:cs typeface="Tahoma"/>
              </a:rPr>
              <a:t>Проект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реализуется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одним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университетом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(НИУ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МГСУ)</a:t>
            </a: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355600" algn="l"/>
                <a:tab pos="1217930" algn="l"/>
                <a:tab pos="2155190" algn="l"/>
                <a:tab pos="2917190" algn="l"/>
                <a:tab pos="4080510" algn="l"/>
                <a:tab pos="4422140" algn="l"/>
                <a:tab pos="5976620" algn="l"/>
                <a:tab pos="7301230" algn="l"/>
                <a:tab pos="7757159" algn="l"/>
              </a:tabLst>
            </a:pPr>
            <a:r>
              <a:rPr sz="2000" spc="-5" dirty="0">
                <a:latin typeface="Tahoma"/>
                <a:cs typeface="Tahoma"/>
              </a:rPr>
              <a:t>Гр</a:t>
            </a:r>
            <a:r>
              <a:rPr sz="2000" spc="-10" dirty="0">
                <a:latin typeface="Tahoma"/>
                <a:cs typeface="Tahoma"/>
              </a:rPr>
              <a:t>а</a:t>
            </a:r>
            <a:r>
              <a:rPr sz="2000" dirty="0">
                <a:latin typeface="Tahoma"/>
                <a:cs typeface="Tahoma"/>
              </a:rPr>
              <a:t>нт	м</a:t>
            </a:r>
            <a:r>
              <a:rPr sz="2000" spc="5" dirty="0">
                <a:latin typeface="Tahoma"/>
                <a:cs typeface="Tahoma"/>
              </a:rPr>
              <a:t>о</a:t>
            </a:r>
            <a:r>
              <a:rPr sz="2000" spc="-15" dirty="0">
                <a:latin typeface="Tahoma"/>
                <a:cs typeface="Tahoma"/>
              </a:rPr>
              <a:t>же</a:t>
            </a:r>
            <a:r>
              <a:rPr sz="2000" dirty="0">
                <a:latin typeface="Tahoma"/>
                <a:cs typeface="Tahoma"/>
              </a:rPr>
              <a:t>т	быть	</a:t>
            </a:r>
            <a:r>
              <a:rPr sz="2000" spc="-5" dirty="0">
                <a:latin typeface="Tahoma"/>
                <a:cs typeface="Tahoma"/>
              </a:rPr>
              <a:t>п</a:t>
            </a:r>
            <a:r>
              <a:rPr sz="2000" spc="-10" dirty="0">
                <a:latin typeface="Tahoma"/>
                <a:cs typeface="Tahoma"/>
              </a:rPr>
              <a:t>ол</a:t>
            </a:r>
            <a:r>
              <a:rPr sz="2000" spc="-5" dirty="0">
                <a:latin typeface="Tahoma"/>
                <a:cs typeface="Tahoma"/>
              </a:rPr>
              <a:t>уче</a:t>
            </a:r>
            <a:r>
              <a:rPr sz="2000" dirty="0">
                <a:latin typeface="Tahoma"/>
                <a:cs typeface="Tahoma"/>
              </a:rPr>
              <a:t>н	и	р</a:t>
            </a:r>
            <a:r>
              <a:rPr sz="2000" spc="-15" dirty="0">
                <a:latin typeface="Tahoma"/>
                <a:cs typeface="Tahoma"/>
              </a:rPr>
              <a:t>е</a:t>
            </a:r>
            <a:r>
              <a:rPr sz="2000" spc="-10" dirty="0">
                <a:latin typeface="Tahoma"/>
                <a:cs typeface="Tahoma"/>
              </a:rPr>
              <a:t>а</a:t>
            </a:r>
            <a:r>
              <a:rPr sz="2000" spc="-5" dirty="0">
                <a:latin typeface="Tahoma"/>
                <a:cs typeface="Tahoma"/>
              </a:rPr>
              <a:t>лизова</a:t>
            </a:r>
            <a:r>
              <a:rPr sz="2000" dirty="0">
                <a:latin typeface="Tahoma"/>
                <a:cs typeface="Tahoma"/>
              </a:rPr>
              <a:t>н	</a:t>
            </a:r>
            <a:r>
              <a:rPr sz="2000" spc="-5" dirty="0">
                <a:latin typeface="Tahoma"/>
                <a:cs typeface="Tahoma"/>
              </a:rPr>
              <a:t>к</a:t>
            </a:r>
            <a:r>
              <a:rPr sz="2000" spc="-15" dirty="0">
                <a:latin typeface="Tahoma"/>
                <a:cs typeface="Tahoma"/>
              </a:rPr>
              <a:t>о</a:t>
            </a:r>
            <a:r>
              <a:rPr sz="2000" dirty="0">
                <a:latin typeface="Tahoma"/>
                <a:cs typeface="Tahoma"/>
              </a:rPr>
              <a:t>ман</a:t>
            </a:r>
            <a:r>
              <a:rPr sz="2000" spc="-10" dirty="0">
                <a:latin typeface="Tahoma"/>
                <a:cs typeface="Tahoma"/>
              </a:rPr>
              <a:t>д</a:t>
            </a:r>
            <a:r>
              <a:rPr sz="2000" dirty="0">
                <a:latin typeface="Tahoma"/>
                <a:cs typeface="Tahoma"/>
              </a:rPr>
              <a:t>ой	от	3</a:t>
            </a:r>
          </a:p>
          <a:p>
            <a:pPr marL="354965">
              <a:lnSpc>
                <a:spcPct val="100000"/>
              </a:lnSpc>
            </a:pPr>
            <a:r>
              <a:rPr sz="2000" dirty="0">
                <a:latin typeface="Tahoma"/>
                <a:cs typeface="Tahoma"/>
              </a:rPr>
              <a:t>человек</a:t>
            </a:r>
          </a:p>
          <a:p>
            <a:pPr marL="354965" marR="508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355600" algn="l"/>
                <a:tab pos="1946910" algn="l"/>
                <a:tab pos="2589530" algn="l"/>
                <a:tab pos="3734435" algn="l"/>
                <a:tab pos="4842510" algn="l"/>
                <a:tab pos="5173345" algn="l"/>
                <a:tab pos="6548120" algn="l"/>
                <a:tab pos="7022465" algn="l"/>
                <a:tab pos="7357745" algn="l"/>
              </a:tabLst>
            </a:pPr>
            <a:r>
              <a:rPr sz="2000" spc="-5" dirty="0">
                <a:latin typeface="Tahoma"/>
                <a:cs typeface="Tahoma"/>
              </a:rPr>
              <a:t>Пр</a:t>
            </a:r>
            <a:r>
              <a:rPr sz="2000" spc="-15" dirty="0">
                <a:latin typeface="Tahoma"/>
                <a:cs typeface="Tahoma"/>
              </a:rPr>
              <a:t>е</a:t>
            </a:r>
            <a:r>
              <a:rPr sz="2000" spc="-5" dirty="0">
                <a:latin typeface="Tahoma"/>
                <a:cs typeface="Tahoma"/>
              </a:rPr>
              <a:t>дл</a:t>
            </a:r>
            <a:r>
              <a:rPr sz="2000" spc="-10" dirty="0">
                <a:latin typeface="Tahoma"/>
                <a:cs typeface="Tahoma"/>
              </a:rPr>
              <a:t>а</a:t>
            </a:r>
            <a:r>
              <a:rPr sz="2000" spc="-5" dirty="0">
                <a:latin typeface="Tahoma"/>
                <a:cs typeface="Tahoma"/>
              </a:rPr>
              <a:t>г</a:t>
            </a:r>
            <a:r>
              <a:rPr sz="2000" spc="-15" dirty="0">
                <a:latin typeface="Tahoma"/>
                <a:cs typeface="Tahoma"/>
              </a:rPr>
              <a:t>а</a:t>
            </a:r>
            <a:r>
              <a:rPr sz="2000" spc="-5" dirty="0">
                <a:latin typeface="Tahoma"/>
                <a:cs typeface="Tahoma"/>
              </a:rPr>
              <a:t>е</a:t>
            </a:r>
            <a:r>
              <a:rPr sz="2000" dirty="0">
                <a:latin typeface="Tahoma"/>
                <a:cs typeface="Tahoma"/>
              </a:rPr>
              <a:t>м	</a:t>
            </a:r>
            <a:r>
              <a:rPr sz="2000" spc="-5" dirty="0">
                <a:latin typeface="Tahoma"/>
                <a:cs typeface="Tahoma"/>
              </a:rPr>
              <a:t>Ва</a:t>
            </a:r>
            <a:r>
              <a:rPr sz="2000" dirty="0">
                <a:latin typeface="Tahoma"/>
                <a:cs typeface="Tahoma"/>
              </a:rPr>
              <a:t>м	</a:t>
            </a:r>
            <a:r>
              <a:rPr sz="2000" spc="-5" dirty="0">
                <a:latin typeface="Tahoma"/>
                <a:cs typeface="Tahoma"/>
              </a:rPr>
              <a:t>пр</a:t>
            </a:r>
            <a:r>
              <a:rPr sz="2000" spc="-20" dirty="0">
                <a:latin typeface="Tahoma"/>
                <a:cs typeface="Tahoma"/>
              </a:rPr>
              <a:t>и</a:t>
            </a:r>
            <a:r>
              <a:rPr sz="2000" dirty="0">
                <a:latin typeface="Tahoma"/>
                <a:cs typeface="Tahoma"/>
              </a:rPr>
              <a:t>н</a:t>
            </a:r>
            <a:r>
              <a:rPr sz="2000" spc="-15" dirty="0">
                <a:latin typeface="Tahoma"/>
                <a:cs typeface="Tahoma"/>
              </a:rPr>
              <a:t>я</a:t>
            </a:r>
            <a:r>
              <a:rPr sz="2000" dirty="0">
                <a:latin typeface="Tahoma"/>
                <a:cs typeface="Tahoma"/>
              </a:rPr>
              <a:t>ть	</a:t>
            </a:r>
            <a:r>
              <a:rPr sz="2000" spc="-5" dirty="0">
                <a:latin typeface="Tahoma"/>
                <a:cs typeface="Tahoma"/>
              </a:rPr>
              <a:t>учас</a:t>
            </a:r>
            <a:r>
              <a:rPr sz="2000" dirty="0">
                <a:latin typeface="Tahoma"/>
                <a:cs typeface="Tahoma"/>
              </a:rPr>
              <a:t>т</a:t>
            </a:r>
            <a:r>
              <a:rPr sz="2000" spc="-5" dirty="0">
                <a:latin typeface="Tahoma"/>
                <a:cs typeface="Tahoma"/>
              </a:rPr>
              <a:t>и</a:t>
            </a:r>
            <a:r>
              <a:rPr sz="2000" dirty="0">
                <a:latin typeface="Tahoma"/>
                <a:cs typeface="Tahoma"/>
              </a:rPr>
              <a:t>е	в	</a:t>
            </a:r>
            <a:r>
              <a:rPr sz="2000" spc="-5" dirty="0">
                <a:latin typeface="Tahoma"/>
                <a:cs typeface="Tahoma"/>
              </a:rPr>
              <a:t>конку</a:t>
            </a:r>
            <a:r>
              <a:rPr sz="2000" spc="-10" dirty="0">
                <a:latin typeface="Tahoma"/>
                <a:cs typeface="Tahoma"/>
              </a:rPr>
              <a:t>р</a:t>
            </a:r>
            <a:r>
              <a:rPr sz="2000" spc="-5" dirty="0">
                <a:latin typeface="Tahoma"/>
                <a:cs typeface="Tahoma"/>
              </a:rPr>
              <a:t>са</a:t>
            </a:r>
            <a:r>
              <a:rPr sz="2000" dirty="0">
                <a:latin typeface="Tahoma"/>
                <a:cs typeface="Tahoma"/>
              </a:rPr>
              <a:t>х	</a:t>
            </a:r>
            <a:r>
              <a:rPr sz="2000" spc="-5" dirty="0">
                <a:latin typeface="Tahoma"/>
                <a:cs typeface="Tahoma"/>
              </a:rPr>
              <a:t>н</a:t>
            </a:r>
            <a:r>
              <a:rPr sz="2000" dirty="0">
                <a:latin typeface="Tahoma"/>
                <a:cs typeface="Tahoma"/>
              </a:rPr>
              <a:t>а	2	типа  грантов: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237963"/>
              </p:ext>
            </p:extLst>
          </p:nvPr>
        </p:nvGraphicFramePr>
        <p:xfrm>
          <a:off x="948361" y="4581128"/>
          <a:ext cx="10547774" cy="897308"/>
        </p:xfrm>
        <a:graphic>
          <a:graphicData uri="http://schemas.openxmlformats.org/drawingml/2006/table">
            <a:tbl>
              <a:tblPr/>
              <a:tblGrid>
                <a:gridCol w="5273887"/>
                <a:gridCol w="5273887"/>
              </a:tblGrid>
              <a:tr h="897308">
                <a:tc>
                  <a:txBody>
                    <a:bodyPr/>
                    <a:lstStyle/>
                    <a:p>
                      <a:pPr marL="692785" marR="177165" indent="-50927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3200" b="1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Jean</a:t>
                      </a:r>
                      <a:r>
                        <a:rPr sz="3200" b="1" spc="-12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3200" b="1" spc="-5" dirty="0" smtClean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Monnet</a:t>
                      </a:r>
                      <a:r>
                        <a:rPr lang="en-US" sz="3200" b="1" spc="-5" baseline="0" dirty="0" smtClean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3200" b="1" spc="-5" dirty="0" smtClean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Modules</a:t>
                      </a:r>
                      <a:endParaRPr sz="3200" dirty="0">
                        <a:solidFill>
                          <a:srgbClr val="0B4B7E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43815" marB="0" anchor="ctr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9930" marR="176530" indent="-52578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3200" b="1" spc="-5" dirty="0" smtClean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Jea</a:t>
                      </a:r>
                      <a:r>
                        <a:rPr lang="en-US" sz="3200" b="1" spc="-5" dirty="0" smtClean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n </a:t>
                      </a:r>
                      <a:r>
                        <a:rPr sz="3200" b="1" spc="-5" dirty="0" smtClean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Monne</a:t>
                      </a:r>
                      <a:r>
                        <a:rPr lang="en-US" sz="3200" b="1" spc="-5" dirty="0" smtClean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t COE</a:t>
                      </a:r>
                      <a:endParaRPr sz="3200" dirty="0">
                        <a:solidFill>
                          <a:srgbClr val="0B4B7E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43815" marB="0" anchor="ctr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82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51584"/>
              </p:ext>
            </p:extLst>
          </p:nvPr>
        </p:nvGraphicFramePr>
        <p:xfrm>
          <a:off x="335280" y="1772816"/>
          <a:ext cx="11521440" cy="36724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21440"/>
              </a:tblGrid>
              <a:tr h="3835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Виды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деятельности,</a:t>
                      </a:r>
                      <a:r>
                        <a:rPr sz="1600" b="1" spc="7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финансируемые</a:t>
                      </a:r>
                      <a:r>
                        <a:rPr sz="1600" b="1" spc="4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грантом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4B7E"/>
                    </a:solidFill>
                  </a:tcPr>
                </a:tc>
              </a:tr>
              <a:tr h="36448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-5" dirty="0">
                          <a:latin typeface="Tahoma"/>
                          <a:cs typeface="Tahoma"/>
                        </a:rPr>
                        <a:t>Обязательно: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9"/>
                        </a:spcBef>
                        <a:tabLst>
                          <a:tab pos="1319530" algn="l"/>
                          <a:tab pos="2871470" algn="l"/>
                          <a:tab pos="3731260" algn="l"/>
                          <a:tab pos="4211320" algn="l"/>
                          <a:tab pos="5640705" algn="l"/>
                          <a:tab pos="6468745" algn="l"/>
                          <a:tab pos="7649845" algn="l"/>
                          <a:tab pos="8208009" algn="l"/>
                        </a:tabLst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Реализация	краткосрочных	(летних	или	интенсивных)	курсов,	программы	ДПО	или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семестровой</a:t>
                      </a:r>
                      <a:r>
                        <a:rPr sz="1600" spc="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дисциплины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по</a:t>
                      </a:r>
                      <a:r>
                        <a:rPr sz="16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тематике</a:t>
                      </a:r>
                      <a:r>
                        <a:rPr sz="16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ЕС</a:t>
                      </a:r>
                      <a:r>
                        <a:rPr sz="16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(опыт,</a:t>
                      </a:r>
                      <a:r>
                        <a:rPr sz="1600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лучшие</a:t>
                      </a:r>
                      <a:r>
                        <a:rPr sz="16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практики,</a:t>
                      </a:r>
                      <a:r>
                        <a:rPr sz="16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стандарты)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b="1" spc="-10" dirty="0">
                          <a:latin typeface="Tahoma"/>
                          <a:cs typeface="Tahoma"/>
                        </a:rPr>
                        <a:t>Дополнительно: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10" dirty="0">
                          <a:latin typeface="Tahoma"/>
                          <a:cs typeface="Tahoma"/>
                        </a:rPr>
                        <a:t>публикация</a:t>
                      </a:r>
                      <a:r>
                        <a:rPr sz="16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научных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статей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разработка</a:t>
                      </a:r>
                      <a:r>
                        <a:rPr sz="16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учебных</a:t>
                      </a:r>
                      <a:r>
                        <a:rPr sz="1600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пособий,</a:t>
                      </a:r>
                      <a:r>
                        <a:rPr sz="1600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учебников,</a:t>
                      </a:r>
                      <a:r>
                        <a:rPr sz="1600" spc="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методических</a:t>
                      </a:r>
                      <a:r>
                        <a:rPr sz="1600" spc="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материалов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2959">
                <a:tc>
                  <a:txBody>
                    <a:bodyPr/>
                    <a:lstStyle/>
                    <a:p>
                      <a:pPr marL="90805" marR="81915" algn="just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организация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лекций,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 семинаров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с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участием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представителей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органов</a:t>
                      </a:r>
                      <a:r>
                        <a:rPr sz="1600" spc="49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власти,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 гражданского общества, учебных заведений, участие в информационных мероприятиях 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по</a:t>
                      </a:r>
                      <a:r>
                        <a:rPr sz="16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тематике</a:t>
                      </a:r>
                      <a:r>
                        <a:rPr sz="16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модуля</a:t>
                      </a:r>
                      <a:r>
                        <a:rPr sz="16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6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распространение</a:t>
                      </a:r>
                      <a:r>
                        <a:rPr sz="16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информации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9782">
                <a:tc>
                  <a:txBody>
                    <a:bodyPr/>
                    <a:lstStyle/>
                    <a:p>
                      <a:pPr marL="90805" marR="8572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использование</a:t>
                      </a:r>
                      <a:r>
                        <a:rPr sz="1600" spc="3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образовательных</a:t>
                      </a:r>
                      <a:r>
                        <a:rPr sz="1600" spc="3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онлайн-ресурсов,</a:t>
                      </a:r>
                      <a:r>
                        <a:rPr sz="1600" spc="3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публикация</a:t>
                      </a:r>
                      <a:r>
                        <a:rPr sz="1600" spc="3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материалов</a:t>
                      </a:r>
                      <a:r>
                        <a:rPr sz="1600" spc="3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программы </a:t>
                      </a:r>
                      <a:r>
                        <a:rPr sz="1600" spc="-48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обучения</a:t>
                      </a:r>
                      <a:r>
                        <a:rPr sz="16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 сайте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35364" y="5589240"/>
            <a:ext cx="11521440" cy="322524"/>
          </a:xfrm>
          <a:prstGeom prst="rect">
            <a:avLst/>
          </a:prstGeom>
          <a:ln w="25400">
            <a:noFill/>
          </a:ln>
        </p:spPr>
        <p:txBody>
          <a:bodyPr vert="horz" wrap="square" lIns="0" tIns="45085" rIns="0" bIns="0" rtlCol="0">
            <a:spAutoFit/>
          </a:bodyPr>
          <a:lstStyle/>
          <a:p>
            <a:pPr marL="71755" algn="ctr">
              <a:lnSpc>
                <a:spcPct val="100000"/>
              </a:lnSpc>
              <a:spcBef>
                <a:spcPts val="355"/>
              </a:spcBef>
            </a:pPr>
            <a:r>
              <a:rPr sz="1800" spc="-5" dirty="0">
                <a:latin typeface="Tahoma"/>
                <a:cs typeface="Tahoma"/>
              </a:rPr>
              <a:t>Продолжительность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гранта</a:t>
            </a:r>
            <a:r>
              <a:rPr sz="1800" dirty="0">
                <a:latin typeface="Tahoma"/>
                <a:cs typeface="Tahoma"/>
              </a:rPr>
              <a:t> –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3</a:t>
            </a:r>
            <a:r>
              <a:rPr sz="1800" spc="-10" dirty="0">
                <a:latin typeface="Tahoma"/>
                <a:cs typeface="Tahoma"/>
              </a:rPr>
              <a:t> года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0" y="548680"/>
            <a:ext cx="1219200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C4B7E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dirty="0" smtClean="0">
                <a:solidFill>
                  <a:srgbClr val="0B4B7E"/>
                </a:solidFill>
                <a:latin typeface="Verdana"/>
                <a:cs typeface="Verdana"/>
              </a:rPr>
              <a:t>Jean</a:t>
            </a:r>
            <a:r>
              <a:rPr lang="en-US" spc="-20" dirty="0" smtClean="0">
                <a:solidFill>
                  <a:srgbClr val="0B4B7E"/>
                </a:solidFill>
                <a:latin typeface="Verdana"/>
                <a:cs typeface="Verdana"/>
              </a:rPr>
              <a:t> </a:t>
            </a:r>
            <a:r>
              <a:rPr lang="en-US" dirty="0" smtClean="0">
                <a:solidFill>
                  <a:srgbClr val="0B4B7E"/>
                </a:solidFill>
                <a:latin typeface="Verdana"/>
                <a:cs typeface="Verdana"/>
              </a:rPr>
              <a:t>Monnet</a:t>
            </a:r>
            <a:r>
              <a:rPr lang="en-US" spc="-45" dirty="0" smtClean="0">
                <a:solidFill>
                  <a:srgbClr val="0B4B7E"/>
                </a:solidFill>
                <a:latin typeface="Verdana"/>
                <a:cs typeface="Verdana"/>
              </a:rPr>
              <a:t> </a:t>
            </a:r>
            <a:r>
              <a:rPr lang="en-US" spc="-10" dirty="0">
                <a:solidFill>
                  <a:srgbClr val="0B4B7E"/>
                </a:solidFill>
                <a:latin typeface="Verdana"/>
                <a:cs typeface="Verdana"/>
              </a:rPr>
              <a:t>Modules</a:t>
            </a:r>
          </a:p>
        </p:txBody>
      </p:sp>
    </p:spTree>
    <p:extLst>
      <p:ext uri="{BB962C8B-B14F-4D97-AF65-F5344CB8AC3E}">
        <p14:creationId xmlns:p14="http://schemas.microsoft.com/office/powerpoint/2010/main" val="21449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72324"/>
              </p:ext>
            </p:extLst>
          </p:nvPr>
        </p:nvGraphicFramePr>
        <p:xfrm>
          <a:off x="518923" y="1766442"/>
          <a:ext cx="10905670" cy="17132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5670"/>
              </a:tblGrid>
              <a:tr h="3835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Задачи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4B7E"/>
                    </a:solidFill>
                  </a:tcPr>
                </a:tc>
              </a:tr>
              <a:tr h="36448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1600" spc="-10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lang="ru-RU" sz="1600" spc="-10" dirty="0" smtClean="0">
                          <a:latin typeface="Tahoma"/>
                          <a:cs typeface="Tahoma"/>
                        </a:rPr>
                        <a:t>бор</a:t>
                      </a:r>
                      <a:r>
                        <a:rPr lang="ru-RU" sz="1600" spc="-10" baseline="0" dirty="0" smtClean="0">
                          <a:latin typeface="Tahoma"/>
                          <a:cs typeface="Tahoma"/>
                        </a:rPr>
                        <a:t> знаний и компетенций экспертов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целью развития синергии между различными дисциплинами и ресурсами в европейских исследованиях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 err="1" smtClean="0">
                          <a:latin typeface="Tahoma"/>
                          <a:cs typeface="Tahoma"/>
                        </a:rPr>
                        <a:t>Распространение</a:t>
                      </a:r>
                      <a:r>
                        <a:rPr sz="16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 smtClean="0">
                          <a:latin typeface="Tahoma"/>
                          <a:cs typeface="Tahoma"/>
                        </a:rPr>
                        <a:t>и</a:t>
                      </a:r>
                      <a:r>
                        <a:rPr sz="1600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 err="1" smtClean="0">
                          <a:latin typeface="Tahoma"/>
                          <a:cs typeface="Tahoma"/>
                        </a:rPr>
                        <a:t>обмен</a:t>
                      </a:r>
                      <a:r>
                        <a:rPr sz="1600" spc="-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 err="1" smtClean="0">
                          <a:latin typeface="Tahoma"/>
                          <a:cs typeface="Tahoma"/>
                        </a:rPr>
                        <a:t>информацией</a:t>
                      </a:r>
                      <a:r>
                        <a:rPr lang="ru-RU" sz="1600" spc="-5" dirty="0" smtClean="0">
                          <a:latin typeface="Tahoma"/>
                          <a:cs typeface="Tahoma"/>
                        </a:rPr>
                        <a:t> среди студентов,</a:t>
                      </a:r>
                      <a:r>
                        <a:rPr lang="ru-RU" sz="1600" spc="-5" baseline="0" dirty="0" smtClean="0">
                          <a:latin typeface="Tahoma"/>
                          <a:cs typeface="Tahoma"/>
                        </a:rPr>
                        <a:t> гражданским обществом и широкой общественностью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ru-RU" sz="1600" spc="-5" dirty="0" smtClean="0">
                          <a:latin typeface="Tahoma"/>
                          <a:cs typeface="Tahoma"/>
                        </a:rPr>
                        <a:t>О</a:t>
                      </a:r>
                      <a:r>
                        <a:rPr sz="1600" spc="-5" dirty="0" err="1" smtClean="0">
                          <a:latin typeface="Tahoma"/>
                          <a:cs typeface="Tahoma"/>
                        </a:rPr>
                        <a:t>рганизаци</a:t>
                      </a:r>
                      <a:r>
                        <a:rPr lang="ru-RU" sz="1600" spc="-5" dirty="0" smtClean="0">
                          <a:latin typeface="Tahoma"/>
                          <a:cs typeface="Tahoma"/>
                        </a:rPr>
                        <a:t>я</a:t>
                      </a:r>
                      <a:r>
                        <a:rPr sz="1600" spc="2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6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 err="1" smtClean="0">
                          <a:latin typeface="Tahoma"/>
                          <a:cs typeface="Tahoma"/>
                        </a:rPr>
                        <a:t>проведени</a:t>
                      </a:r>
                      <a:r>
                        <a:rPr lang="ru-RU" sz="1600" spc="-5" dirty="0" smtClean="0">
                          <a:latin typeface="Tahoma"/>
                          <a:cs typeface="Tahoma"/>
                        </a:rPr>
                        <a:t>е</a:t>
                      </a:r>
                      <a:r>
                        <a:rPr sz="160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мероприятий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965464"/>
              </p:ext>
            </p:extLst>
          </p:nvPr>
        </p:nvGraphicFramePr>
        <p:xfrm>
          <a:off x="514773" y="3710686"/>
          <a:ext cx="10909820" cy="22632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9820"/>
              </a:tblGrid>
              <a:tr h="3835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600" b="1" spc="-10" dirty="0">
                          <a:solidFill>
                            <a:schemeClr val="bg1"/>
                          </a:solidFill>
                          <a:latin typeface="Tahoma"/>
                          <a:cs typeface="Tahoma"/>
                        </a:rPr>
                        <a:t>Виды</a:t>
                      </a:r>
                      <a:r>
                        <a:rPr sz="1600" b="1" spc="5" dirty="0">
                          <a:solidFill>
                            <a:schemeClr val="bg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b="1" spc="-5" dirty="0">
                          <a:solidFill>
                            <a:schemeClr val="bg1"/>
                          </a:solidFill>
                          <a:latin typeface="Tahoma"/>
                          <a:cs typeface="Tahoma"/>
                        </a:rPr>
                        <a:t>деятельности,</a:t>
                      </a:r>
                      <a:r>
                        <a:rPr sz="1600" b="1" spc="55" dirty="0">
                          <a:solidFill>
                            <a:schemeClr val="bg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b="1" spc="-5" dirty="0">
                          <a:solidFill>
                            <a:schemeClr val="bg1"/>
                          </a:solidFill>
                          <a:latin typeface="Tahoma"/>
                          <a:cs typeface="Tahoma"/>
                        </a:rPr>
                        <a:t>финансируемые</a:t>
                      </a:r>
                      <a:r>
                        <a:rPr sz="1600" b="1" spc="35" dirty="0">
                          <a:solidFill>
                            <a:schemeClr val="bg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b="1" spc="-5" dirty="0">
                          <a:solidFill>
                            <a:schemeClr val="bg1"/>
                          </a:solidFill>
                          <a:latin typeface="Tahoma"/>
                          <a:cs typeface="Tahoma"/>
                        </a:rPr>
                        <a:t>грантом</a:t>
                      </a:r>
                      <a:endParaRPr sz="1600" dirty="0">
                        <a:solidFill>
                          <a:schemeClr val="bg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4B7E"/>
                    </a:solidFill>
                  </a:tcPr>
                </a:tc>
              </a:tr>
              <a:tr h="55891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Организация</a:t>
                      </a:r>
                      <a:r>
                        <a:rPr sz="1600" spc="3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600" spc="1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проведение</a:t>
                      </a:r>
                      <a:r>
                        <a:rPr sz="1600" spc="1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мероприятий</a:t>
                      </a:r>
                      <a:r>
                        <a:rPr sz="1600" spc="4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различных</a:t>
                      </a:r>
                      <a:r>
                        <a:rPr sz="1600" spc="3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форматов</a:t>
                      </a:r>
                      <a:r>
                        <a:rPr sz="1600" spc="4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(конференции,</a:t>
                      </a:r>
                      <a:endParaRPr sz="1600" dirty="0">
                        <a:solidFill>
                          <a:srgbClr val="0B4B7E"/>
                        </a:solidFill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семинары,</a:t>
                      </a:r>
                      <a:r>
                        <a:rPr sz="1600" spc="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круглые</a:t>
                      </a:r>
                      <a:r>
                        <a:rPr sz="1600" spc="2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столы),</a:t>
                      </a:r>
                      <a:r>
                        <a:rPr sz="1600" spc="4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от</a:t>
                      </a:r>
                      <a:r>
                        <a:rPr sz="1600" spc="1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одного</a:t>
                      </a:r>
                      <a:r>
                        <a:rPr sz="1600" spc="3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мероприятия</a:t>
                      </a:r>
                      <a:r>
                        <a:rPr sz="1600" spc="2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60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более</a:t>
                      </a:r>
                      <a:endParaRPr sz="1600" dirty="0">
                        <a:solidFill>
                          <a:srgbClr val="0B4B7E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Создание</a:t>
                      </a:r>
                      <a:r>
                        <a:rPr sz="160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платформ</a:t>
                      </a:r>
                      <a:r>
                        <a:rPr sz="1600" spc="1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для общения</a:t>
                      </a:r>
                      <a:endParaRPr sz="1600" dirty="0">
                        <a:solidFill>
                          <a:srgbClr val="0B4B7E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Разработка</a:t>
                      </a:r>
                      <a:r>
                        <a:rPr sz="1600" spc="3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методик</a:t>
                      </a:r>
                      <a:r>
                        <a:rPr sz="1600" spc="2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600" spc="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инструментария</a:t>
                      </a:r>
                      <a:r>
                        <a:rPr sz="1600" spc="4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проведения</a:t>
                      </a:r>
                      <a:r>
                        <a:rPr sz="160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различных</a:t>
                      </a:r>
                      <a:r>
                        <a:rPr sz="1600" spc="1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мероприятий</a:t>
                      </a:r>
                      <a:endParaRPr sz="1600" dirty="0">
                        <a:solidFill>
                          <a:srgbClr val="0B4B7E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91440" marR="62166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spc="-1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Публикации</a:t>
                      </a:r>
                      <a:r>
                        <a:rPr sz="1600" spc="1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600" spc="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распространение</a:t>
                      </a:r>
                      <a:r>
                        <a:rPr sz="1600" spc="4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результатов:</a:t>
                      </a:r>
                      <a:r>
                        <a:rPr sz="1600" spc="3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сайт</a:t>
                      </a:r>
                      <a:r>
                        <a:rPr sz="1600" spc="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проекта,</a:t>
                      </a:r>
                      <a:r>
                        <a:rPr sz="1600" spc="2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 err="1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сборники</a:t>
                      </a:r>
                      <a:r>
                        <a:rPr sz="1600" spc="15" dirty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 err="1" smtClean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материалов</a:t>
                      </a:r>
                      <a:r>
                        <a:rPr sz="1600" spc="-5" dirty="0" smtClean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484" dirty="0" smtClean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 err="1" smtClean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конференций</a:t>
                      </a:r>
                      <a:r>
                        <a:rPr sz="1600" spc="-10" dirty="0" smtClean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,</a:t>
                      </a:r>
                      <a:r>
                        <a:rPr sz="1600" spc="10" dirty="0" smtClean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 err="1" smtClean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оплата</a:t>
                      </a:r>
                      <a:r>
                        <a:rPr sz="1600" spc="15" dirty="0" smtClean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 err="1" smtClean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статей</a:t>
                      </a:r>
                      <a:r>
                        <a:rPr sz="1600" spc="15" dirty="0" smtClean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 smtClean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600" spc="-10" dirty="0" err="1" smtClean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индексируемых</a:t>
                      </a:r>
                      <a:r>
                        <a:rPr sz="1600" spc="30" dirty="0" smtClean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 err="1" smtClean="0">
                          <a:solidFill>
                            <a:srgbClr val="0B4B7E"/>
                          </a:solidFill>
                          <a:latin typeface="Tahoma"/>
                          <a:cs typeface="Tahoma"/>
                        </a:rPr>
                        <a:t>журналах</a:t>
                      </a:r>
                      <a:endParaRPr sz="1600" dirty="0">
                        <a:solidFill>
                          <a:srgbClr val="0B4B7E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27389" y="6093294"/>
            <a:ext cx="10897203" cy="322524"/>
          </a:xfrm>
          <a:prstGeom prst="rect">
            <a:avLst/>
          </a:prstGeom>
          <a:ln w="25400">
            <a:noFill/>
          </a:ln>
        </p:spPr>
        <p:txBody>
          <a:bodyPr vert="horz" wrap="square" lIns="0" tIns="45085" rIns="0" bIns="0" rtlCol="0">
            <a:spAutoFit/>
          </a:bodyPr>
          <a:lstStyle/>
          <a:p>
            <a:pPr marL="71120" algn="ctr">
              <a:lnSpc>
                <a:spcPct val="100000"/>
              </a:lnSpc>
              <a:spcBef>
                <a:spcPts val="355"/>
              </a:spcBef>
            </a:pPr>
            <a:r>
              <a:rPr sz="1800" spc="-5" dirty="0">
                <a:latin typeface="Tahoma"/>
                <a:cs typeface="Tahoma"/>
              </a:rPr>
              <a:t>Продолжительность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гранта</a:t>
            </a:r>
            <a:r>
              <a:rPr sz="1800" dirty="0">
                <a:latin typeface="Tahoma"/>
                <a:cs typeface="Tahoma"/>
              </a:rPr>
              <a:t> –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lang="ru-RU" sz="1800" dirty="0" smtClean="0">
                <a:latin typeface="Tahoma"/>
                <a:cs typeface="Tahoma"/>
              </a:rPr>
              <a:t>3 года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0" y="548680"/>
            <a:ext cx="1219200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C4B7E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dirty="0" smtClean="0">
                <a:solidFill>
                  <a:srgbClr val="0B4B7E"/>
                </a:solidFill>
                <a:latin typeface="Verdana"/>
                <a:cs typeface="Verdana"/>
              </a:rPr>
              <a:t>Jean</a:t>
            </a:r>
            <a:r>
              <a:rPr lang="en-US" spc="-20" dirty="0" smtClean="0">
                <a:solidFill>
                  <a:srgbClr val="0B4B7E"/>
                </a:solidFill>
                <a:latin typeface="Verdana"/>
                <a:cs typeface="Verdana"/>
              </a:rPr>
              <a:t> </a:t>
            </a:r>
            <a:r>
              <a:rPr lang="en-US" dirty="0" smtClean="0">
                <a:solidFill>
                  <a:srgbClr val="0B4B7E"/>
                </a:solidFill>
                <a:latin typeface="Verdana"/>
                <a:cs typeface="Verdana"/>
              </a:rPr>
              <a:t>Monnet</a:t>
            </a:r>
            <a:r>
              <a:rPr lang="en-US" spc="-45" dirty="0" smtClean="0">
                <a:solidFill>
                  <a:srgbClr val="0B4B7E"/>
                </a:solidFill>
                <a:latin typeface="Verdana"/>
                <a:cs typeface="Verdana"/>
              </a:rPr>
              <a:t> COE</a:t>
            </a:r>
            <a:endParaRPr lang="en-US" spc="-10" dirty="0">
              <a:solidFill>
                <a:srgbClr val="0B4B7E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741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/>
          <p:cNvSpPr txBox="1">
            <a:spLocks/>
          </p:cNvSpPr>
          <p:nvPr/>
        </p:nvSpPr>
        <p:spPr>
          <a:xfrm>
            <a:off x="0" y="644023"/>
            <a:ext cx="12192000" cy="505908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C4B7E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ru-RU" sz="3200" dirty="0">
                <a:solidFill>
                  <a:srgbClr val="0B4B7E"/>
                </a:solidFill>
                <a:latin typeface="Verdana"/>
                <a:cs typeface="Verdana"/>
              </a:rPr>
              <a:t>Актуальные для НИУ МГСУ тематики проектов</a:t>
            </a:r>
            <a:endParaRPr lang="en-US" sz="3200" spc="-10" dirty="0">
              <a:solidFill>
                <a:srgbClr val="0B4B7E"/>
              </a:solidFill>
              <a:latin typeface="Verdana"/>
              <a:cs typeface="Verdana"/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923984228"/>
              </p:ext>
            </p:extLst>
          </p:nvPr>
        </p:nvGraphicFramePr>
        <p:xfrm>
          <a:off x="623392" y="1340768"/>
          <a:ext cx="1094521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2773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96519" y="1340768"/>
            <a:ext cx="11360573" cy="821690"/>
          </a:xfrm>
          <a:custGeom>
            <a:avLst/>
            <a:gdLst/>
            <a:ahLst/>
            <a:cxnLst/>
            <a:rect l="l" t="t" r="r" b="b"/>
            <a:pathLst>
              <a:path w="8520430" h="821689">
                <a:moveTo>
                  <a:pt x="0" y="82168"/>
                </a:moveTo>
                <a:lnTo>
                  <a:pt x="6455" y="50202"/>
                </a:lnTo>
                <a:lnTo>
                  <a:pt x="24058" y="24082"/>
                </a:lnTo>
                <a:lnTo>
                  <a:pt x="50165" y="6463"/>
                </a:lnTo>
                <a:lnTo>
                  <a:pt x="82130" y="0"/>
                </a:lnTo>
                <a:lnTo>
                  <a:pt x="8437740" y="0"/>
                </a:lnTo>
                <a:lnTo>
                  <a:pt x="8469706" y="6463"/>
                </a:lnTo>
                <a:lnTo>
                  <a:pt x="8495826" y="24082"/>
                </a:lnTo>
                <a:lnTo>
                  <a:pt x="8513446" y="50202"/>
                </a:lnTo>
                <a:lnTo>
                  <a:pt x="8519909" y="82168"/>
                </a:lnTo>
                <a:lnTo>
                  <a:pt x="8519909" y="739266"/>
                </a:lnTo>
                <a:lnTo>
                  <a:pt x="8513446" y="771213"/>
                </a:lnTo>
                <a:lnTo>
                  <a:pt x="8495826" y="797290"/>
                </a:lnTo>
                <a:lnTo>
                  <a:pt x="8469706" y="814865"/>
                </a:lnTo>
                <a:lnTo>
                  <a:pt x="8437740" y="821308"/>
                </a:lnTo>
                <a:lnTo>
                  <a:pt x="82130" y="821308"/>
                </a:lnTo>
                <a:lnTo>
                  <a:pt x="50165" y="814865"/>
                </a:lnTo>
                <a:lnTo>
                  <a:pt x="24058" y="797290"/>
                </a:lnTo>
                <a:lnTo>
                  <a:pt x="6455" y="771213"/>
                </a:lnTo>
                <a:lnTo>
                  <a:pt x="0" y="739266"/>
                </a:lnTo>
                <a:lnTo>
                  <a:pt x="0" y="82168"/>
                </a:lnTo>
                <a:close/>
              </a:path>
            </a:pathLst>
          </a:custGeom>
          <a:ln w="25400">
            <a:solidFill>
              <a:srgbClr val="0B4B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9491" y="1569699"/>
            <a:ext cx="11294533" cy="331470"/>
          </a:xfrm>
          <a:prstGeom prst="rect">
            <a:avLst/>
          </a:prstGeom>
          <a:ln>
            <a:noFill/>
          </a:ln>
        </p:spPr>
        <p:txBody>
          <a:bodyPr vert="horz" wrap="square" lIns="0" tIns="13335" rIns="0" bIns="0" rtlCol="0">
            <a:spAutoFit/>
          </a:bodyPr>
          <a:lstStyle/>
          <a:p>
            <a:pPr marL="337185" algn="ctr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ahoma"/>
                <a:cs typeface="Tahoma"/>
              </a:rPr>
              <a:t>Определить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тип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и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тематику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будущего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проекта: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Module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 err="1">
                <a:latin typeface="Tahoma"/>
                <a:cs typeface="Tahoma"/>
              </a:rPr>
              <a:t>или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lang="en-US" sz="2000" spc="-5" dirty="0" smtClean="0">
                <a:latin typeface="Tahoma"/>
                <a:cs typeface="Tahoma"/>
              </a:rPr>
              <a:t>COE</a:t>
            </a:r>
            <a:endParaRPr sz="2000" dirty="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79585" y="2201321"/>
            <a:ext cx="11394440" cy="3674110"/>
            <a:chOff x="209689" y="2724785"/>
            <a:chExt cx="8545830" cy="3674110"/>
          </a:xfrm>
        </p:grpSpPr>
        <p:sp>
          <p:nvSpPr>
            <p:cNvPr id="6" name="object 6"/>
            <p:cNvSpPr/>
            <p:nvPr/>
          </p:nvSpPr>
          <p:spPr>
            <a:xfrm>
              <a:off x="4297552" y="2737485"/>
              <a:ext cx="369570" cy="311785"/>
            </a:xfrm>
            <a:custGeom>
              <a:avLst/>
              <a:gdLst/>
              <a:ahLst/>
              <a:cxnLst/>
              <a:rect l="l" t="t" r="r" b="b"/>
              <a:pathLst>
                <a:path w="369570" h="311785">
                  <a:moveTo>
                    <a:pt x="295656" y="0"/>
                  </a:moveTo>
                  <a:lnTo>
                    <a:pt x="295656" y="155701"/>
                  </a:lnTo>
                  <a:lnTo>
                    <a:pt x="369570" y="155701"/>
                  </a:lnTo>
                  <a:lnTo>
                    <a:pt x="184785" y="311276"/>
                  </a:lnTo>
                  <a:lnTo>
                    <a:pt x="0" y="155701"/>
                  </a:lnTo>
                  <a:lnTo>
                    <a:pt x="73913" y="155701"/>
                  </a:lnTo>
                  <a:lnTo>
                    <a:pt x="73913" y="0"/>
                  </a:lnTo>
                  <a:lnTo>
                    <a:pt x="295656" y="0"/>
                  </a:lnTo>
                  <a:close/>
                </a:path>
              </a:pathLst>
            </a:custGeom>
            <a:ln w="25400">
              <a:solidFill>
                <a:srgbClr val="0B4B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2389" y="3100705"/>
              <a:ext cx="8520430" cy="821690"/>
            </a:xfrm>
            <a:custGeom>
              <a:avLst/>
              <a:gdLst/>
              <a:ahLst/>
              <a:cxnLst/>
              <a:rect l="l" t="t" r="r" b="b"/>
              <a:pathLst>
                <a:path w="8520430" h="821689">
                  <a:moveTo>
                    <a:pt x="0" y="82042"/>
                  </a:moveTo>
                  <a:lnTo>
                    <a:pt x="6455" y="50095"/>
                  </a:lnTo>
                  <a:lnTo>
                    <a:pt x="24058" y="24018"/>
                  </a:lnTo>
                  <a:lnTo>
                    <a:pt x="50165" y="6443"/>
                  </a:lnTo>
                  <a:lnTo>
                    <a:pt x="82130" y="0"/>
                  </a:lnTo>
                  <a:lnTo>
                    <a:pt x="8437740" y="0"/>
                  </a:lnTo>
                  <a:lnTo>
                    <a:pt x="8469706" y="6443"/>
                  </a:lnTo>
                  <a:lnTo>
                    <a:pt x="8495826" y="24018"/>
                  </a:lnTo>
                  <a:lnTo>
                    <a:pt x="8513446" y="50095"/>
                  </a:lnTo>
                  <a:lnTo>
                    <a:pt x="8519909" y="82042"/>
                  </a:lnTo>
                  <a:lnTo>
                    <a:pt x="8519909" y="739140"/>
                  </a:lnTo>
                  <a:lnTo>
                    <a:pt x="8513446" y="771106"/>
                  </a:lnTo>
                  <a:lnTo>
                    <a:pt x="8495826" y="797226"/>
                  </a:lnTo>
                  <a:lnTo>
                    <a:pt x="8469706" y="814845"/>
                  </a:lnTo>
                  <a:lnTo>
                    <a:pt x="8437740" y="821309"/>
                  </a:lnTo>
                  <a:lnTo>
                    <a:pt x="82130" y="821182"/>
                  </a:lnTo>
                  <a:lnTo>
                    <a:pt x="50165" y="814738"/>
                  </a:lnTo>
                  <a:lnTo>
                    <a:pt x="24058" y="797163"/>
                  </a:lnTo>
                  <a:lnTo>
                    <a:pt x="6455" y="771086"/>
                  </a:lnTo>
                  <a:lnTo>
                    <a:pt x="0" y="739140"/>
                  </a:lnTo>
                  <a:lnTo>
                    <a:pt x="0" y="82042"/>
                  </a:lnTo>
                  <a:close/>
                </a:path>
              </a:pathLst>
            </a:custGeom>
            <a:ln w="25399">
              <a:solidFill>
                <a:srgbClr val="0B4B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97552" y="3973322"/>
              <a:ext cx="369570" cy="307975"/>
            </a:xfrm>
            <a:custGeom>
              <a:avLst/>
              <a:gdLst/>
              <a:ahLst/>
              <a:cxnLst/>
              <a:rect l="l" t="t" r="r" b="b"/>
              <a:pathLst>
                <a:path w="369570" h="307975">
                  <a:moveTo>
                    <a:pt x="295656" y="0"/>
                  </a:moveTo>
                  <a:lnTo>
                    <a:pt x="295656" y="153923"/>
                  </a:lnTo>
                  <a:lnTo>
                    <a:pt x="369570" y="153923"/>
                  </a:lnTo>
                  <a:lnTo>
                    <a:pt x="184785" y="307975"/>
                  </a:lnTo>
                  <a:lnTo>
                    <a:pt x="0" y="153923"/>
                  </a:lnTo>
                  <a:lnTo>
                    <a:pt x="73913" y="153923"/>
                  </a:lnTo>
                  <a:lnTo>
                    <a:pt x="73913" y="0"/>
                  </a:lnTo>
                  <a:lnTo>
                    <a:pt x="295656" y="0"/>
                  </a:lnTo>
                  <a:close/>
                </a:path>
              </a:pathLst>
            </a:custGeom>
            <a:ln w="25400">
              <a:solidFill>
                <a:srgbClr val="0B4B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22389" y="4332605"/>
              <a:ext cx="8520430" cy="821690"/>
            </a:xfrm>
            <a:custGeom>
              <a:avLst/>
              <a:gdLst/>
              <a:ahLst/>
              <a:cxnLst/>
              <a:rect l="l" t="t" r="r" b="b"/>
              <a:pathLst>
                <a:path w="8520430" h="821689">
                  <a:moveTo>
                    <a:pt x="0" y="82169"/>
                  </a:moveTo>
                  <a:lnTo>
                    <a:pt x="6455" y="50149"/>
                  </a:lnTo>
                  <a:lnTo>
                    <a:pt x="24058" y="24034"/>
                  </a:lnTo>
                  <a:lnTo>
                    <a:pt x="50165" y="6445"/>
                  </a:lnTo>
                  <a:lnTo>
                    <a:pt x="82130" y="0"/>
                  </a:lnTo>
                  <a:lnTo>
                    <a:pt x="8437740" y="0"/>
                  </a:lnTo>
                  <a:lnTo>
                    <a:pt x="8469706" y="6445"/>
                  </a:lnTo>
                  <a:lnTo>
                    <a:pt x="8495826" y="24034"/>
                  </a:lnTo>
                  <a:lnTo>
                    <a:pt x="8513446" y="50149"/>
                  </a:lnTo>
                  <a:lnTo>
                    <a:pt x="8519909" y="82169"/>
                  </a:lnTo>
                  <a:lnTo>
                    <a:pt x="8519909" y="739140"/>
                  </a:lnTo>
                  <a:lnTo>
                    <a:pt x="8513446" y="771106"/>
                  </a:lnTo>
                  <a:lnTo>
                    <a:pt x="8495826" y="797226"/>
                  </a:lnTo>
                  <a:lnTo>
                    <a:pt x="8469706" y="814845"/>
                  </a:lnTo>
                  <a:lnTo>
                    <a:pt x="8437740" y="821309"/>
                  </a:lnTo>
                  <a:lnTo>
                    <a:pt x="82130" y="821309"/>
                  </a:lnTo>
                  <a:lnTo>
                    <a:pt x="50165" y="814845"/>
                  </a:lnTo>
                  <a:lnTo>
                    <a:pt x="24058" y="797226"/>
                  </a:lnTo>
                  <a:lnTo>
                    <a:pt x="6455" y="771106"/>
                  </a:lnTo>
                  <a:lnTo>
                    <a:pt x="0" y="739140"/>
                  </a:lnTo>
                  <a:lnTo>
                    <a:pt x="0" y="82169"/>
                  </a:lnTo>
                  <a:close/>
                </a:path>
              </a:pathLst>
            </a:custGeom>
            <a:ln w="25399">
              <a:solidFill>
                <a:srgbClr val="0B4B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297552" y="5205222"/>
              <a:ext cx="369570" cy="307975"/>
            </a:xfrm>
            <a:custGeom>
              <a:avLst/>
              <a:gdLst/>
              <a:ahLst/>
              <a:cxnLst/>
              <a:rect l="l" t="t" r="r" b="b"/>
              <a:pathLst>
                <a:path w="369570" h="307975">
                  <a:moveTo>
                    <a:pt x="295656" y="0"/>
                  </a:moveTo>
                  <a:lnTo>
                    <a:pt x="295656" y="154050"/>
                  </a:lnTo>
                  <a:lnTo>
                    <a:pt x="369570" y="154050"/>
                  </a:lnTo>
                  <a:lnTo>
                    <a:pt x="184785" y="307974"/>
                  </a:lnTo>
                  <a:lnTo>
                    <a:pt x="0" y="154050"/>
                  </a:lnTo>
                  <a:lnTo>
                    <a:pt x="73913" y="154050"/>
                  </a:lnTo>
                  <a:lnTo>
                    <a:pt x="73913" y="0"/>
                  </a:lnTo>
                  <a:lnTo>
                    <a:pt x="295656" y="0"/>
                  </a:lnTo>
                  <a:close/>
                </a:path>
              </a:pathLst>
            </a:custGeom>
            <a:ln w="25400">
              <a:solidFill>
                <a:srgbClr val="0B4B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22389" y="5564505"/>
              <a:ext cx="8520430" cy="821690"/>
            </a:xfrm>
            <a:custGeom>
              <a:avLst/>
              <a:gdLst/>
              <a:ahLst/>
              <a:cxnLst/>
              <a:rect l="l" t="t" r="r" b="b"/>
              <a:pathLst>
                <a:path w="8520430" h="821689">
                  <a:moveTo>
                    <a:pt x="0" y="82169"/>
                  </a:moveTo>
                  <a:lnTo>
                    <a:pt x="6455" y="50191"/>
                  </a:lnTo>
                  <a:lnTo>
                    <a:pt x="24058" y="24072"/>
                  </a:lnTo>
                  <a:lnTo>
                    <a:pt x="50165" y="6459"/>
                  </a:lnTo>
                  <a:lnTo>
                    <a:pt x="82130" y="0"/>
                  </a:lnTo>
                  <a:lnTo>
                    <a:pt x="8437740" y="0"/>
                  </a:lnTo>
                  <a:lnTo>
                    <a:pt x="8469706" y="6459"/>
                  </a:lnTo>
                  <a:lnTo>
                    <a:pt x="8495826" y="24072"/>
                  </a:lnTo>
                  <a:lnTo>
                    <a:pt x="8513446" y="50191"/>
                  </a:lnTo>
                  <a:lnTo>
                    <a:pt x="8519909" y="82169"/>
                  </a:lnTo>
                  <a:lnTo>
                    <a:pt x="8519909" y="739203"/>
                  </a:lnTo>
                  <a:lnTo>
                    <a:pt x="8513446" y="771174"/>
                  </a:lnTo>
                  <a:lnTo>
                    <a:pt x="8495826" y="797280"/>
                  </a:lnTo>
                  <a:lnTo>
                    <a:pt x="8469706" y="814880"/>
                  </a:lnTo>
                  <a:lnTo>
                    <a:pt x="8437740" y="821334"/>
                  </a:lnTo>
                  <a:lnTo>
                    <a:pt x="82130" y="821334"/>
                  </a:lnTo>
                  <a:lnTo>
                    <a:pt x="50165" y="814880"/>
                  </a:lnTo>
                  <a:lnTo>
                    <a:pt x="24058" y="797280"/>
                  </a:lnTo>
                  <a:lnTo>
                    <a:pt x="6455" y="771174"/>
                  </a:lnTo>
                  <a:lnTo>
                    <a:pt x="0" y="739203"/>
                  </a:lnTo>
                  <a:lnTo>
                    <a:pt x="0" y="82169"/>
                  </a:lnTo>
                  <a:close/>
                </a:path>
              </a:pathLst>
            </a:custGeom>
            <a:ln w="25400">
              <a:solidFill>
                <a:srgbClr val="0B4B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29538" y="5287418"/>
            <a:ext cx="11294533" cy="328936"/>
          </a:xfrm>
          <a:prstGeom prst="rect">
            <a:avLst/>
          </a:prstGeom>
          <a:ln>
            <a:noFill/>
          </a:ln>
        </p:spPr>
        <p:txBody>
          <a:bodyPr vert="horz" wrap="square" lIns="0" tIns="46355" rIns="0" bIns="0" rtlCol="0">
            <a:spAutoFit/>
          </a:bodyPr>
          <a:lstStyle/>
          <a:p>
            <a:pPr marL="287020" marR="282575" algn="ctr">
              <a:lnSpc>
                <a:spcPts val="2170"/>
              </a:lnSpc>
              <a:spcBef>
                <a:spcPts val="5"/>
              </a:spcBef>
            </a:pPr>
            <a:r>
              <a:rPr sz="2000" spc="-5" dirty="0" err="1" smtClean="0">
                <a:latin typeface="Tahoma"/>
                <a:cs typeface="Tahoma"/>
              </a:rPr>
              <a:t>По</a:t>
            </a:r>
            <a:r>
              <a:rPr sz="2000" spc="-10" dirty="0" smtClean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результатам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поэтапного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рассмотрения</a:t>
            </a:r>
            <a:r>
              <a:rPr sz="2000" spc="-4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заявка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принимается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или </a:t>
            </a:r>
            <a:r>
              <a:rPr sz="2000" spc="-6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отклоняется</a:t>
            </a:r>
          </a:p>
        </p:txBody>
      </p:sp>
      <p:sp>
        <p:nvSpPr>
          <p:cNvPr id="15" name="object 2"/>
          <p:cNvSpPr txBox="1">
            <a:spLocks/>
          </p:cNvSpPr>
          <p:nvPr/>
        </p:nvSpPr>
        <p:spPr>
          <a:xfrm>
            <a:off x="0" y="644023"/>
            <a:ext cx="12192000" cy="505908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C4B7E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ru-RU" sz="3200" dirty="0">
                <a:solidFill>
                  <a:srgbClr val="0B4B7E"/>
                </a:solidFill>
                <a:latin typeface="Verdana"/>
                <a:cs typeface="Verdana"/>
              </a:rPr>
              <a:t>Алгоритм участия</a:t>
            </a:r>
            <a:endParaRPr lang="en-US" sz="3200" spc="-10" dirty="0">
              <a:solidFill>
                <a:srgbClr val="0B4B7E"/>
              </a:solidFill>
              <a:latin typeface="Verdana"/>
              <a:cs typeface="Verdana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6517" y="2700402"/>
            <a:ext cx="11360575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8940" marR="401320" algn="ctr">
              <a:lnSpc>
                <a:spcPts val="2170"/>
              </a:lnSpc>
              <a:spcBef>
                <a:spcPts val="365"/>
              </a:spcBef>
            </a:pPr>
            <a:r>
              <a:rPr lang="ru-RU" dirty="0">
                <a:latin typeface="Tahoma"/>
                <a:cs typeface="Tahoma"/>
              </a:rPr>
              <a:t>Сформировать </a:t>
            </a:r>
            <a:r>
              <a:rPr lang="ru-RU" spc="-5" dirty="0">
                <a:latin typeface="Tahoma"/>
                <a:cs typeface="Tahoma"/>
              </a:rPr>
              <a:t>проектную </a:t>
            </a:r>
            <a:r>
              <a:rPr lang="ru-RU" dirty="0">
                <a:latin typeface="Tahoma"/>
                <a:cs typeface="Tahoma"/>
              </a:rPr>
              <a:t>заявку: </a:t>
            </a:r>
            <a:r>
              <a:rPr lang="ru-RU" spc="-5" dirty="0">
                <a:latin typeface="Tahoma"/>
                <a:cs typeface="Tahoma"/>
              </a:rPr>
              <a:t>электронная </a:t>
            </a:r>
            <a:r>
              <a:rPr lang="ru-RU" dirty="0">
                <a:latin typeface="Tahoma"/>
                <a:cs typeface="Tahoma"/>
              </a:rPr>
              <a:t>форма, описание </a:t>
            </a:r>
            <a:r>
              <a:rPr lang="ru-RU" spc="-610" dirty="0">
                <a:latin typeface="Tahoma"/>
                <a:cs typeface="Tahoma"/>
              </a:rPr>
              <a:t> </a:t>
            </a:r>
            <a:r>
              <a:rPr lang="ru-RU" spc="-5" dirty="0">
                <a:latin typeface="Tahoma"/>
                <a:cs typeface="Tahoma"/>
              </a:rPr>
              <a:t>проекта,</a:t>
            </a:r>
            <a:r>
              <a:rPr lang="ru-RU" spc="-30" dirty="0">
                <a:latin typeface="Tahoma"/>
                <a:cs typeface="Tahoma"/>
              </a:rPr>
              <a:t> </a:t>
            </a:r>
            <a:r>
              <a:rPr lang="ru-RU" dirty="0" err="1">
                <a:latin typeface="Tahoma"/>
                <a:cs typeface="Tahoma"/>
              </a:rPr>
              <a:t>бюджет,анкета</a:t>
            </a:r>
            <a:r>
              <a:rPr lang="ru-RU" dirty="0">
                <a:latin typeface="Tahoma"/>
                <a:cs typeface="Tahoma"/>
              </a:rPr>
              <a:t> участников</a:t>
            </a:r>
            <a:endParaRPr lang="ru-RU" sz="2000" dirty="0">
              <a:latin typeface="Tahoma"/>
              <a:cs typeface="Tahoma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5966" y="4032755"/>
            <a:ext cx="11311125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505" marR="352425" algn="ctr">
              <a:lnSpc>
                <a:spcPts val="2170"/>
              </a:lnSpc>
            </a:pPr>
            <a:r>
              <a:rPr lang="ru-RU" spc="-5" dirty="0">
                <a:latin typeface="Tahoma"/>
                <a:cs typeface="Tahoma"/>
              </a:rPr>
              <a:t>Подать </a:t>
            </a:r>
            <a:r>
              <a:rPr lang="ru-RU" dirty="0">
                <a:latin typeface="Tahoma"/>
                <a:cs typeface="Tahoma"/>
              </a:rPr>
              <a:t>заявку на </a:t>
            </a:r>
            <a:r>
              <a:rPr lang="ru-RU" spc="-5" dirty="0">
                <a:latin typeface="Tahoma"/>
                <a:cs typeface="Tahoma"/>
              </a:rPr>
              <a:t>конкурс </a:t>
            </a:r>
            <a:r>
              <a:rPr lang="ru-RU" dirty="0">
                <a:latin typeface="Tahoma"/>
                <a:cs typeface="Tahoma"/>
              </a:rPr>
              <a:t>в </a:t>
            </a:r>
            <a:r>
              <a:rPr lang="ru-RU" spc="-5" dirty="0">
                <a:latin typeface="Tahoma"/>
                <a:cs typeface="Tahoma"/>
              </a:rPr>
              <a:t>указанные сроки </a:t>
            </a:r>
            <a:r>
              <a:rPr lang="ru-RU" dirty="0">
                <a:latin typeface="Tahoma"/>
                <a:cs typeface="Tahoma"/>
              </a:rPr>
              <a:t>с соблюдением </a:t>
            </a:r>
            <a:r>
              <a:rPr lang="ru-RU" spc="-5" dirty="0">
                <a:latin typeface="Tahoma"/>
                <a:cs typeface="Tahoma"/>
              </a:rPr>
              <a:t>всех </a:t>
            </a:r>
            <a:r>
              <a:rPr lang="ru-RU" spc="-610" dirty="0">
                <a:latin typeface="Tahoma"/>
                <a:cs typeface="Tahoma"/>
              </a:rPr>
              <a:t> </a:t>
            </a:r>
            <a:r>
              <a:rPr lang="ru-RU" spc="-5" dirty="0">
                <a:latin typeface="Tahoma"/>
                <a:cs typeface="Tahoma"/>
              </a:rPr>
              <a:t>процедур</a:t>
            </a:r>
            <a:endParaRPr lang="ru-RU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18280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544541"/>
              </p:ext>
            </p:extLst>
          </p:nvPr>
        </p:nvGraphicFramePr>
        <p:xfrm>
          <a:off x="689390" y="2272094"/>
          <a:ext cx="11129433" cy="32390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4233"/>
                <a:gridCol w="4775200"/>
              </a:tblGrid>
              <a:tr h="729869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sz="2400" spc="-5" dirty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Старт</a:t>
                      </a:r>
                      <a:r>
                        <a:rPr sz="2400" spc="-15" dirty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dirty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заявочного</a:t>
                      </a:r>
                      <a:r>
                        <a:rPr sz="2400" spc="-55" dirty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spc="-5" dirty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процесса</a:t>
                      </a:r>
                      <a:endParaRPr sz="2400" dirty="0">
                        <a:solidFill>
                          <a:srgbClr val="0B4B7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80975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lang="en-US" sz="2400" dirty="0" smtClean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sz="2400" spc="-35" dirty="0" smtClean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апреля</a:t>
                      </a:r>
                      <a:r>
                        <a:rPr sz="2400" spc="-40" dirty="0" smtClean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spc="-5" dirty="0" smtClean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sz="2400" dirty="0">
                        <a:solidFill>
                          <a:srgbClr val="0B4B7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80975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869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sz="2400" dirty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Окончание</a:t>
                      </a:r>
                      <a:r>
                        <a:rPr sz="2400" spc="-55" dirty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spc="-5" dirty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подачи</a:t>
                      </a:r>
                      <a:r>
                        <a:rPr sz="2400" spc="-50" dirty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dirty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заявок</a:t>
                      </a:r>
                    </a:p>
                  </a:txBody>
                  <a:tcPr marL="0" marR="0" marT="180975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lang="ru-RU" sz="2400" spc="-5" dirty="0" smtClean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01 марта 2022 </a:t>
                      </a:r>
                      <a:endParaRPr sz="2400" dirty="0">
                        <a:solidFill>
                          <a:srgbClr val="0B4B7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80975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742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sz="2400" spc="-5" dirty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Результаты конкурса</a:t>
                      </a:r>
                      <a:endParaRPr sz="2400" dirty="0">
                        <a:solidFill>
                          <a:srgbClr val="0B4B7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80975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lang="ru-RU" sz="2400" dirty="0" smtClean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r>
                        <a:rPr sz="2400" spc="-45" dirty="0" smtClean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spc="-5" dirty="0" smtClean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sz="2400" dirty="0">
                        <a:solidFill>
                          <a:srgbClr val="0B4B7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80975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9527">
                <a:tc>
                  <a:txBody>
                    <a:bodyPr/>
                    <a:lstStyle/>
                    <a:p>
                      <a:pPr marL="74295" marR="100965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400" spc="-5" dirty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Подписание</a:t>
                      </a:r>
                      <a:r>
                        <a:rPr sz="2400" spc="-35" dirty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spc="-5" dirty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договоров</a:t>
                      </a:r>
                      <a:r>
                        <a:rPr sz="2400" spc="-50" dirty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dirty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2400" spc="-15" dirty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dirty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начало </a:t>
                      </a:r>
                      <a:r>
                        <a:rPr sz="2400" spc="-735" dirty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dirty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реализации</a:t>
                      </a:r>
                      <a:r>
                        <a:rPr sz="2400" spc="-5" dirty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 проекта</a:t>
                      </a:r>
                      <a:endParaRPr sz="2400" dirty="0">
                        <a:solidFill>
                          <a:srgbClr val="0B4B7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58115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300" dirty="0">
                        <a:solidFill>
                          <a:srgbClr val="0B4B7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lang="ru-RU" sz="2400" spc="-5" dirty="0" smtClean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  <a:r>
                        <a:rPr sz="2400" spc="-20" dirty="0" smtClean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spc="-5" dirty="0" smtClean="0">
                          <a:solidFill>
                            <a:srgbClr val="0B4B7E"/>
                          </a:solidFill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  <a:endParaRPr sz="2400" dirty="0">
                        <a:solidFill>
                          <a:srgbClr val="0B4B7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715" marB="0">
                    <a:lnL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B4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object 2"/>
          <p:cNvSpPr txBox="1">
            <a:spLocks/>
          </p:cNvSpPr>
          <p:nvPr/>
        </p:nvSpPr>
        <p:spPr>
          <a:xfrm>
            <a:off x="0" y="644023"/>
            <a:ext cx="12192000" cy="505908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C4B7E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ru-RU" sz="3200" dirty="0">
                <a:solidFill>
                  <a:srgbClr val="0B4B7E"/>
                </a:solidFill>
                <a:latin typeface="Verdana"/>
                <a:cs typeface="Verdana"/>
              </a:rPr>
              <a:t>Календарь участия</a:t>
            </a:r>
            <a:endParaRPr lang="en-US" sz="3200" spc="-10" dirty="0">
              <a:solidFill>
                <a:srgbClr val="0B4B7E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22717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720" y="1588770"/>
            <a:ext cx="10554480" cy="34193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556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Со</a:t>
            </a:r>
            <a:r>
              <a:rPr sz="180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всеми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возникающими</a:t>
            </a:r>
            <a:r>
              <a:rPr sz="180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вопросами,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идеями,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предложениями </a:t>
            </a:r>
            <a:r>
              <a:rPr sz="1800" spc="-6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обращайтесь за</a:t>
            </a:r>
            <a:r>
              <a:rPr sz="180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консультацией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ru-RU" sz="1800" spc="-5" dirty="0" smtClean="0">
                <a:latin typeface="Verdana"/>
                <a:cs typeface="Verdana"/>
              </a:rPr>
              <a:t>Сектор</a:t>
            </a:r>
            <a:r>
              <a:rPr sz="1800" dirty="0" smtClean="0">
                <a:latin typeface="Verdana"/>
                <a:cs typeface="Verdana"/>
              </a:rPr>
              <a:t> </a:t>
            </a:r>
            <a:r>
              <a:rPr sz="1800" spc="-5" dirty="0" err="1" smtClean="0">
                <a:latin typeface="Verdana"/>
                <a:cs typeface="Verdana"/>
              </a:rPr>
              <a:t>международн</a:t>
            </a:r>
            <a:r>
              <a:rPr lang="ru-RU" sz="1800" spc="-5" dirty="0" smtClean="0">
                <a:latin typeface="Verdana"/>
                <a:cs typeface="Verdana"/>
              </a:rPr>
              <a:t>ой проектной</a:t>
            </a:r>
            <a:r>
              <a:rPr sz="1800" spc="-5" dirty="0" smtClean="0">
                <a:latin typeface="Verdana"/>
                <a:cs typeface="Verdana"/>
              </a:rPr>
              <a:t> </a:t>
            </a:r>
            <a:r>
              <a:rPr lang="ru-RU" sz="1800" spc="-5" dirty="0" smtClean="0">
                <a:latin typeface="Verdana"/>
                <a:cs typeface="Verdana"/>
              </a:rPr>
              <a:t>деятельности ОМС </a:t>
            </a:r>
            <a:r>
              <a:rPr sz="1800" dirty="0" smtClean="0">
                <a:latin typeface="Verdana"/>
                <a:cs typeface="Verdana"/>
              </a:rPr>
              <a:t>НИУ</a:t>
            </a:r>
            <a:r>
              <a:rPr sz="1800" spc="-5" dirty="0" smtClean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МГСУ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latin typeface="Verdana"/>
                <a:cs typeface="Verdana"/>
              </a:rPr>
              <a:t>Административный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корпус,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lang="ru-RU" sz="1800" spc="-10" dirty="0" smtClean="0">
                <a:latin typeface="Verdana"/>
                <a:cs typeface="Verdana"/>
              </a:rPr>
              <a:t>604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lang="ru-RU" sz="1800" spc="-5" dirty="0" smtClean="0">
                <a:latin typeface="Verdana"/>
                <a:cs typeface="Verdana"/>
              </a:rPr>
              <a:t>+7 </a:t>
            </a:r>
            <a:r>
              <a:rPr sz="1800" spc="-5" dirty="0" smtClean="0">
                <a:latin typeface="Verdana"/>
                <a:cs typeface="Verdana"/>
              </a:rPr>
              <a:t>(495</a:t>
            </a:r>
            <a:r>
              <a:rPr sz="1800" spc="-5" dirty="0">
                <a:latin typeface="Verdana"/>
                <a:cs typeface="Verdana"/>
              </a:rPr>
              <a:t>)</a:t>
            </a:r>
            <a:r>
              <a:rPr sz="180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287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49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 smtClean="0">
                <a:latin typeface="Verdana"/>
                <a:cs typeface="Verdana"/>
              </a:rPr>
              <a:t>1</a:t>
            </a:r>
            <a:r>
              <a:rPr lang="ru-RU" sz="1800" dirty="0" smtClean="0">
                <a:latin typeface="Verdana"/>
                <a:cs typeface="Verdana"/>
              </a:rPr>
              <a:t>9</a:t>
            </a:r>
            <a:r>
              <a:rPr sz="1800" dirty="0" smtClean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(доб.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spc="-5" dirty="0" smtClean="0">
                <a:latin typeface="Verdana"/>
                <a:cs typeface="Verdana"/>
              </a:rPr>
              <a:t>23</a:t>
            </a:r>
            <a:r>
              <a:rPr lang="ru-RU" sz="1800" spc="-5" dirty="0" smtClean="0">
                <a:latin typeface="Verdana"/>
                <a:cs typeface="Verdana"/>
              </a:rPr>
              <a:t>66</a:t>
            </a:r>
            <a:r>
              <a:rPr sz="1800" spc="-5" dirty="0" smtClean="0">
                <a:latin typeface="Verdana"/>
                <a:cs typeface="Verdana"/>
              </a:rPr>
              <a:t>)</a:t>
            </a:r>
            <a:endParaRPr sz="1800" dirty="0">
              <a:latin typeface="Verdana"/>
              <a:cs typeface="Verdana"/>
            </a:endParaRPr>
          </a:p>
          <a:p>
            <a:pPr marL="12700" marR="5132070">
              <a:lnSpc>
                <a:spcPct val="120000"/>
              </a:lnSpc>
            </a:pPr>
            <a:r>
              <a:rPr spc="-5" dirty="0">
                <a:latin typeface="Verdana"/>
                <a:cs typeface="Verdana"/>
                <a:hlinkClick r:id="rId2"/>
              </a:rPr>
              <a:t>ShvedovSA@mgsu.ru</a:t>
            </a:r>
            <a:r>
              <a:rPr spc="-5" dirty="0">
                <a:latin typeface="Verdana"/>
                <a:cs typeface="Verdana"/>
              </a:rPr>
              <a:t>  </a:t>
            </a:r>
            <a:r>
              <a:rPr lang="en-US" spc="-5" dirty="0">
                <a:latin typeface="Verdana"/>
                <a:cs typeface="Verdana"/>
              </a:rPr>
              <a:t/>
            </a:r>
            <a:br>
              <a:rPr lang="en-US" spc="-5" dirty="0">
                <a:latin typeface="Verdana"/>
                <a:cs typeface="Verdana"/>
              </a:rPr>
            </a:br>
            <a:r>
              <a:rPr lang="ru-RU" spc="-5" dirty="0">
                <a:latin typeface="Verdana"/>
                <a:cs typeface="Verdana"/>
                <a:hlinkClick r:id="rId3"/>
              </a:rPr>
              <a:t>С</a:t>
            </a:r>
            <a:r>
              <a:rPr lang="en-US" spc="-5" dirty="0">
                <a:latin typeface="Verdana"/>
                <a:cs typeface="Verdana"/>
                <a:hlinkClick r:id="rId3"/>
              </a:rPr>
              <a:t>hugunovaIYU@mgsu.ru</a:t>
            </a:r>
            <a:endParaRPr spc="-5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50" dirty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Verdana"/>
                <a:cs typeface="Verdana"/>
              </a:rPr>
              <a:t>О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spc="-5" dirty="0" err="1" smtClean="0">
                <a:latin typeface="Verdana"/>
                <a:cs typeface="Verdana"/>
              </a:rPr>
              <a:t>проектах</a:t>
            </a:r>
            <a:r>
              <a:rPr sz="1800" spc="-55" dirty="0" smtClean="0">
                <a:latin typeface="Verdana"/>
                <a:cs typeface="Verdana"/>
              </a:rPr>
              <a:t>,</a:t>
            </a:r>
            <a:r>
              <a:rPr sz="1800" spc="5" dirty="0" smtClean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реализуемых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в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НИУ</a:t>
            </a:r>
            <a:r>
              <a:rPr sz="1800" spc="-5" dirty="0">
                <a:latin typeface="Verdana"/>
                <a:cs typeface="Verdana"/>
              </a:rPr>
              <a:t> МГСУ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в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рамках </a:t>
            </a:r>
            <a:r>
              <a:rPr sz="180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программы</a:t>
            </a:r>
            <a:r>
              <a:rPr sz="180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Jean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Monnet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можно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прочитать здесь: </a:t>
            </a:r>
            <a:r>
              <a:rPr sz="1800" dirty="0">
                <a:latin typeface="Verdana"/>
                <a:cs typeface="Verdana"/>
              </a:rPr>
              <a:t> </a:t>
            </a:r>
            <a:r>
              <a:rPr lang="en-US" spc="-5" dirty="0">
                <a:latin typeface="Verdana"/>
                <a:cs typeface="Verdana"/>
                <a:hlinkClick r:id="rId4"/>
              </a:rPr>
              <a:t>https</a:t>
            </a:r>
            <a:r>
              <a:rPr lang="en-US" spc="-5" dirty="0">
                <a:latin typeface="Verdana"/>
                <a:cs typeface="Verdana"/>
                <a:hlinkClick r:id="rId4"/>
              </a:rPr>
              <a:t>://ejm.mgsu.ru/EJM/</a:t>
            </a:r>
            <a:endParaRPr spc="-5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405524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00MGSUen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100MGSUen" id="{F48DAC62-4603-49DD-907F-D744505E22AD}" vid="{85873B67-1D4E-41D4-98C3-3FCE6B346AC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theme100MGSUen</Template>
  <TotalTime>57</TotalTime>
  <Words>369</Words>
  <Application>Microsoft Office PowerPoint</Application>
  <PresentationFormat>Произвольный</PresentationFormat>
  <Paragraphs>72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theme100MGSUen</vt:lpstr>
      <vt:lpstr>Erasmus+ Jean Monnet Programme</vt:lpstr>
      <vt:lpstr>Jean Monnet Programme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Jean Monnet Programme</dc:title>
  <dc:creator>Старунов Сергей Сергеевич</dc:creator>
  <cp:lastModifiedBy>Старунов Сергей Сергеевич</cp:lastModifiedBy>
  <cp:revision>4</cp:revision>
  <dcterms:created xsi:type="dcterms:W3CDTF">2021-12-10T12:05:59Z</dcterms:created>
  <dcterms:modified xsi:type="dcterms:W3CDTF">2021-12-10T13:03:49Z</dcterms:modified>
</cp:coreProperties>
</file>